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63" r:id="rId5"/>
    <p:sldMasterId id="2147483665" r:id="rId6"/>
  </p:sldMasterIdLst>
  <p:notesMasterIdLst>
    <p:notesMasterId r:id="rId39"/>
  </p:notesMasterIdLst>
  <p:sldIdLst>
    <p:sldId id="256" r:id="rId7"/>
    <p:sldId id="284" r:id="rId8"/>
    <p:sldId id="257" r:id="rId9"/>
    <p:sldId id="258" r:id="rId10"/>
    <p:sldId id="259" r:id="rId11"/>
    <p:sldId id="260" r:id="rId12"/>
    <p:sldId id="261" r:id="rId13"/>
    <p:sldId id="285" r:id="rId14"/>
    <p:sldId id="441" r:id="rId15"/>
    <p:sldId id="442" r:id="rId16"/>
    <p:sldId id="443" r:id="rId17"/>
    <p:sldId id="269" r:id="rId18"/>
    <p:sldId id="270" r:id="rId19"/>
    <p:sldId id="263" r:id="rId20"/>
    <p:sldId id="264" r:id="rId21"/>
    <p:sldId id="283" r:id="rId22"/>
    <p:sldId id="265" r:id="rId23"/>
    <p:sldId id="266" r:id="rId24"/>
    <p:sldId id="267" r:id="rId25"/>
    <p:sldId id="282" r:id="rId26"/>
    <p:sldId id="268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</p:sldIdLst>
  <p:sldSz cx="9144000" cy="5143500" type="screen16x9"/>
  <p:notesSz cx="6858000" cy="9144000"/>
  <p:embeddedFontLst>
    <p:embeddedFont>
      <p:font typeface="Avenir Next LT Pro Light" panose="020B0304020202020204" pitchFamily="34" charset="77"/>
      <p:regular r:id="rId40"/>
      <p: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Georgia" panose="02040502050405020303" pitchFamily="18" charset="0"/>
      <p:regular r:id="rId46"/>
      <p:bold r:id="rId47"/>
      <p:italic r:id="rId48"/>
      <p:boldItalic r:id="rId49"/>
    </p:embeddedFont>
    <p:embeddedFont>
      <p:font typeface="Montserrat" pitchFamily="2" charset="77"/>
      <p:regular r:id="rId50"/>
      <p:bold r:id="rId51"/>
      <p:italic r:id="rId52"/>
      <p:boldItalic r:id="rId53"/>
    </p:embeddedFont>
    <p:embeddedFont>
      <p:font typeface="Montserrat ExtraLight" panose="020F0302020204030204" pitchFamily="34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60" roundtripDataSignature="AMtx7miCaZVNjtJtMsLKmG9wP/6tU6mDK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8FA2E0-6823-45C7-B7A8-919545793600}" v="6" dt="2022-06-03T13:44:34.489"/>
  </p1510:revLst>
</p1510:revInfo>
</file>

<file path=ppt/tableStyles.xml><?xml version="1.0" encoding="utf-8"?>
<a:tblStyleLst xmlns:a="http://schemas.openxmlformats.org/drawingml/2006/main" def="{7E81D224-28A8-4C1C-BF6A-FC39A093E432}">
  <a:tblStyle styleId="{7E81D224-28A8-4C1C-BF6A-FC39A093E432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chemeClr val="accent6">
              <a:alpha val="20000"/>
            </a:schemeClr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72061" autoAdjust="0"/>
  </p:normalViewPr>
  <p:slideViewPr>
    <p:cSldViewPr snapToGrid="0">
      <p:cViewPr varScale="1">
        <p:scale>
          <a:sx n="106" d="100"/>
          <a:sy n="106" d="100"/>
        </p:scale>
        <p:origin x="1800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63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" Type="http://schemas.openxmlformats.org/officeDocument/2006/relationships/slideMaster" Target="slideMasters/slideMaster2.xml"/><Relationship Id="rId61" Type="http://schemas.openxmlformats.org/officeDocument/2006/relationships/presProps" Target="presProp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font" Target="fonts/font12.fntdata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font" Target="fonts/font7.fntdata"/><Relationship Id="rId20" Type="http://schemas.openxmlformats.org/officeDocument/2006/relationships/slide" Target="slides/slide14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customschemas.google.com/relationships/presentationmetadata" Target="metadata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0" name="Google Shape;18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7199094b5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g7199094b5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dirty="0">
                <a:solidFill>
                  <a:schemeClr val="dk1"/>
                </a:solidFill>
              </a:rPr>
              <a:t>25$-50$ credit upon purchase + prize draw 10-30 pers.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dirty="0">
                <a:solidFill>
                  <a:schemeClr val="dk1"/>
                </a:solidFill>
              </a:rPr>
              <a:t> Educational +++ explain , questions, quiz, did you know?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dirty="0">
                <a:solidFill>
                  <a:schemeClr val="dk1"/>
                </a:solidFill>
              </a:rPr>
              <a:t>With 1 on-site DEMO treatment and having the products tried on the hands (essential), group and private consultation afterwards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dirty="0">
                <a:solidFill>
                  <a:schemeClr val="dk1"/>
                </a:solidFill>
              </a:rPr>
              <a:t>6 to 8 p.m. (2 </a:t>
            </a:r>
            <a:r>
              <a:rPr lang="en-US" sz="1000" dirty="0" err="1">
                <a:solidFill>
                  <a:schemeClr val="dk1"/>
                </a:solidFill>
              </a:rPr>
              <a:t>hrs</a:t>
            </a:r>
            <a:r>
              <a:rPr lang="en-US" sz="1000" dirty="0">
                <a:solidFill>
                  <a:schemeClr val="dk1"/>
                </a:solidFill>
              </a:rPr>
              <a:t> to checkout) )(attendance gift) (sponsorship) gift with purchase and draw</a:t>
            </a: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7199094b5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g7199094b5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150$  booking fee  because self- applied Bio Care 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Discovery event: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Everyone experiences a Bio Care treatment with a bowl of water and a mirror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(2 hrs+1 </a:t>
            </a:r>
            <a:r>
              <a:rPr lang="en-US" dirty="0" err="1">
                <a:solidFill>
                  <a:schemeClr val="dk1"/>
                </a:solidFill>
              </a:rPr>
              <a:t>hr</a:t>
            </a:r>
            <a:r>
              <a:rPr lang="en-US" dirty="0">
                <a:solidFill>
                  <a:schemeClr val="dk1"/>
                </a:solidFill>
              </a:rPr>
              <a:t> to checkout)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6 a.m. to 9 p.m. / attendance gift / sponsorship / gift with purchase / draw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Do consultations prior to event.</a:t>
            </a: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7199094b5f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g7199094b5f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-US" dirty="0">
                <a:solidFill>
                  <a:schemeClr val="dk1"/>
                </a:solidFill>
              </a:rPr>
              <a:t>$$$$</a:t>
            </a:r>
          </a:p>
          <a:p>
            <a:pPr marL="457200" lvl="0" indent="-2984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-US" dirty="0">
                <a:solidFill>
                  <a:schemeClr val="dk1"/>
                </a:solidFill>
              </a:rPr>
              <a:t>Corporate evening (reward, week of recognition for assistants, secretaries, team </a:t>
            </a:r>
            <a:r>
              <a:rPr lang="en-US" dirty="0" err="1">
                <a:solidFill>
                  <a:schemeClr val="dk1"/>
                </a:solidFill>
              </a:rPr>
              <a:t>building,etc</a:t>
            </a:r>
            <a:r>
              <a:rPr lang="en-US" dirty="0">
                <a:solidFill>
                  <a:schemeClr val="dk1"/>
                </a:solidFill>
              </a:rPr>
              <a:t>.)</a:t>
            </a:r>
          </a:p>
          <a:p>
            <a:pPr marL="457200" lvl="0" indent="-2984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-US" dirty="0">
                <a:solidFill>
                  <a:schemeClr val="dk1"/>
                </a:solidFill>
              </a:rPr>
              <a:t>Bachelorette</a:t>
            </a:r>
          </a:p>
          <a:p>
            <a:pPr marL="457200" lvl="0" indent="-2984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-US" dirty="0">
                <a:solidFill>
                  <a:schemeClr val="dk1"/>
                </a:solidFill>
              </a:rPr>
              <a:t>Graduation ceremony</a:t>
            </a:r>
          </a:p>
          <a:p>
            <a:pPr marL="457200" lvl="0" indent="-2984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-US" dirty="0">
                <a:solidFill>
                  <a:schemeClr val="dk1"/>
                </a:solidFill>
              </a:rPr>
              <a:t>The girls like to meet and learn at the same time.</a:t>
            </a:r>
          </a:p>
          <a:p>
            <a:pPr marL="457200" lvl="0" indent="-2984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-US" dirty="0">
                <a:solidFill>
                  <a:schemeClr val="dk1"/>
                </a:solidFill>
              </a:rPr>
              <a:t>It's original!</a:t>
            </a:r>
          </a:p>
          <a:p>
            <a:pPr marL="457200" lvl="0" indent="-2984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-US" dirty="0">
                <a:solidFill>
                  <a:schemeClr val="dk1"/>
                </a:solidFill>
              </a:rPr>
              <a:t>You stand out!</a:t>
            </a: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7199094b5f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g7199094b5f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en-US" dirty="0">
                <a:solidFill>
                  <a:schemeClr val="dk1"/>
                </a:solidFill>
              </a:rPr>
              <a:t>Booking fee = care pricing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en-US" dirty="0">
                <a:solidFill>
                  <a:schemeClr val="dk1"/>
                </a:solidFill>
              </a:rPr>
              <a:t>Think of body VIPs too!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en-US" dirty="0">
                <a:solidFill>
                  <a:schemeClr val="dk1"/>
                </a:solidFill>
              </a:rPr>
              <a:t>(water tub)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en-US" dirty="0">
                <a:solidFill>
                  <a:schemeClr val="dk1"/>
                </a:solidFill>
              </a:rPr>
              <a:t>Foot care with the Dolce collection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en-US" dirty="0">
                <a:solidFill>
                  <a:schemeClr val="dk1"/>
                </a:solidFill>
              </a:rPr>
              <a:t>calf care at the same time with the </a:t>
            </a:r>
            <a:r>
              <a:rPr lang="en-US" dirty="0" err="1">
                <a:solidFill>
                  <a:schemeClr val="dk1"/>
                </a:solidFill>
              </a:rPr>
              <a:t>Silweta</a:t>
            </a:r>
            <a:r>
              <a:rPr lang="en-US" dirty="0">
                <a:solidFill>
                  <a:schemeClr val="dk1"/>
                </a:solidFill>
              </a:rPr>
              <a:t> collection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en-US" dirty="0">
                <a:solidFill>
                  <a:schemeClr val="dk1"/>
                </a:solidFill>
              </a:rPr>
              <a:t>Explain the protocol and show photos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en-US" dirty="0">
                <a:solidFill>
                  <a:schemeClr val="dk1"/>
                </a:solidFill>
              </a:rPr>
              <a:t>It's fun and women really see the impact on their skin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7199094b5f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g7199094b5f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>
                <a:solidFill>
                  <a:schemeClr val="dk1"/>
                </a:solidFill>
              </a:rPr>
              <a:t>195$ fee to book Bio Care.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>
                <a:solidFill>
                  <a:schemeClr val="dk1"/>
                </a:solidFill>
              </a:rPr>
              <a:t> Consultation prior to VIP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>
                <a:solidFill>
                  <a:schemeClr val="dk1"/>
                </a:solidFill>
              </a:rPr>
              <a:t>You can put 2 people in the same cabin ( friends)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>
                <a:solidFill>
                  <a:schemeClr val="dk1"/>
                </a:solidFill>
              </a:rPr>
              <a:t>The customer experiences the treatment and can book a set of  treatments afterwards to take advantage of the promotions ( 175$ if ++ treatments)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>
                <a:solidFill>
                  <a:schemeClr val="dk1"/>
                </a:solidFill>
              </a:rPr>
              <a:t>9 a.m. to 8 p.m./ attendance gift / draw + sponsorship + gift with purchase / draw</a:t>
            </a: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827823ed0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g827823ed0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827823ed0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g827823ed0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78258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7ef1368a7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g7ef1368a7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273" name="Google Shape;273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7ef1368a7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g7ef1368a7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713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7ef1368a76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i="1">
              <a:solidFill>
                <a:srgbClr val="1D2129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281" name="Google Shape;281;g7ef1368a7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7ef1368a76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313" name="Google Shape;313;g7ef1368a76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7ef1368a76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g7ef1368a76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7ef1368a76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9" name="Google Shape;329;g7ef1368a76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7ef1368a76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6" name="Google Shape;336;g7ef1368a76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7ef1368a76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344" name="Google Shape;344;g7ef1368a76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7ef1368a76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CA" dirty="0">
              <a:solidFill>
                <a:schemeClr val="dk1"/>
              </a:solidFill>
            </a:endParaRPr>
          </a:p>
        </p:txBody>
      </p:sp>
      <p:sp>
        <p:nvSpPr>
          <p:cNvPr id="352" name="Google Shape;352;g7ef1368a76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7ef1368a76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0" name="Google Shape;360;g7ef1368a76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7ef1368a76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8" name="Google Shape;368;g7ef1368a76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7ef1368a7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g7ef1368a7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7ef1368a76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2" name="Google Shape;382;g7ef1368a76_0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dk1"/>
              </a:solidFill>
            </a:endParaRPr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dk1"/>
              </a:solidFill>
            </a:endParaRPr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000" dirty="0">
                <a:solidFill>
                  <a:srgbClr val="FF0000"/>
                </a:solidFill>
              </a:rPr>
              <a:t>   »I </a:t>
            </a:r>
            <a:r>
              <a:rPr lang="fr-CA" sz="1000" dirty="0" err="1">
                <a:solidFill>
                  <a:srgbClr val="FF0000"/>
                </a:solidFill>
              </a:rPr>
              <a:t>never</a:t>
            </a:r>
            <a:r>
              <a:rPr lang="fr-CA" sz="1000" dirty="0">
                <a:solidFill>
                  <a:srgbClr val="FF0000"/>
                </a:solidFill>
              </a:rPr>
              <a:t> lose, I </a:t>
            </a:r>
            <a:r>
              <a:rPr lang="fr-CA" sz="1000" dirty="0" err="1">
                <a:solidFill>
                  <a:srgbClr val="FF0000"/>
                </a:solidFill>
              </a:rPr>
              <a:t>either</a:t>
            </a:r>
            <a:r>
              <a:rPr lang="fr-CA" sz="1000" dirty="0">
                <a:solidFill>
                  <a:srgbClr val="FF0000"/>
                </a:solidFill>
              </a:rPr>
              <a:t> </a:t>
            </a:r>
            <a:r>
              <a:rPr lang="fr-CA" sz="1000" dirty="0" err="1">
                <a:solidFill>
                  <a:srgbClr val="FF0000"/>
                </a:solidFill>
              </a:rPr>
              <a:t>win</a:t>
            </a:r>
            <a:r>
              <a:rPr lang="fr-CA" sz="1000" dirty="0">
                <a:solidFill>
                  <a:srgbClr val="FF0000"/>
                </a:solidFill>
              </a:rPr>
              <a:t> or </a:t>
            </a:r>
            <a:r>
              <a:rPr lang="fr-CA" sz="1000" dirty="0" err="1">
                <a:solidFill>
                  <a:srgbClr val="FF0000"/>
                </a:solidFill>
              </a:rPr>
              <a:t>learn</a:t>
            </a:r>
            <a:r>
              <a:rPr lang="fr-CA" sz="1000" dirty="0">
                <a:solidFill>
                  <a:srgbClr val="FF0000"/>
                </a:solidFill>
              </a:rPr>
              <a:t>. »  Nelson Mandela</a:t>
            </a:r>
            <a:endParaRPr sz="1000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7" name="Google Shape;38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71448ea08f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g71448ea08f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71448ea08f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g71448ea08f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7ef1368a76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g7ef1368a76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254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7ef1368a7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g7ef1368a7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1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Sell</a:t>
            </a:r>
            <a:r>
              <a:rPr lang="fr-CA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10 </a:t>
            </a:r>
            <a:r>
              <a:rPr lang="fr-CA" sz="11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treatments</a:t>
            </a:r>
            <a:endParaRPr lang="fr-CA" sz="11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CA" sz="11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Sell</a:t>
            </a:r>
            <a:r>
              <a:rPr lang="fr-CA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for $15k</a:t>
            </a: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 new clients / </a:t>
            </a:r>
            <a:r>
              <a:rPr lang="fr-CA" sz="11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event</a:t>
            </a:r>
            <a:endParaRPr lang="fr-CA" sz="11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Etc.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7ef1368a7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g7ef1368a7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7ef1368a76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g7ef1368a76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 No booking fees. (30-100pers.)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More glamorous, bubbles and finger food, very introductory, we will give a short speech and play a video or present before/after photos throughout the evening, discover smells and textures, book consultations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Demo tables / collections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It gets people talking and it develops relationships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6 to 9pm / attendance gift (sponsorships)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in or outside your clinic, you can coordinate with an ally and have it at their place ( restaurant, hotel, golf club…)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4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4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8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4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7" name="Google Shape;67;p84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8" name="Google Shape;68;p8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8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5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85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75" name="Google Shape;75;p8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8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6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8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8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8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87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87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8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8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8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8" name="Google Shape;98;p7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6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6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2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Georgia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2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12" name="Google Shape;112;p5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5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8" name="Google Shape;118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1" name="Google Shape;121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7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>
  <p:cSld name="SECTION_HEADER 2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7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Georgia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7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5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5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5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5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5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5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5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5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59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41" name="Google Shape;141;p59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5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43" name="Google Shape;143;p5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5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5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6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6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6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62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55" name="Google Shape;155;p62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56" name="Google Shape;156;p6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6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6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63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2" name="Google Shape;162;p63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63" name="Google Shape;163;p6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6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6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64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6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6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6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5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65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5" name="Google Shape;175;p6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6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6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7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7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7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" name="Google Shape;24;p7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8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8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8" name="Google Shape;28;p7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7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-tête de section">
  <p:cSld name="En-tête de sec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0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80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8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8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1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8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2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2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53" name="Google Shape;53;p82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82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55" name="Google Shape;55;p82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8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4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4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4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7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7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7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7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7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Georgia"/>
              <a:buNone/>
              <a:defRPr sz="33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5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5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5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5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34"/>
          <p:cNvPicPr preferRelativeResize="0"/>
          <p:nvPr/>
        </p:nvPicPr>
        <p:blipFill rotWithShape="1">
          <a:blip r:embed="rId3">
            <a:alphaModFix/>
          </a:blip>
          <a:srcRect t="35754" b="40541"/>
          <a:stretch/>
        </p:blipFill>
        <p:spPr>
          <a:xfrm>
            <a:off x="1428650" y="1818640"/>
            <a:ext cx="6153701" cy="1579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7199094b5f_0_3"/>
          <p:cNvSpPr/>
          <p:nvPr/>
        </p:nvSpPr>
        <p:spPr>
          <a:xfrm>
            <a:off x="-3600" y="0"/>
            <a:ext cx="3534000" cy="51435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267" name="Google Shape;267;g7199094b5f_0_3"/>
          <p:cNvSpPr txBox="1"/>
          <p:nvPr/>
        </p:nvSpPr>
        <p:spPr>
          <a:xfrm>
            <a:off x="0" y="1850450"/>
            <a:ext cx="3206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buClr>
                <a:srgbClr val="000000"/>
              </a:buClr>
              <a:buSzPts val="3000"/>
            </a:pPr>
            <a:r>
              <a:rPr lang="fr-CA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CONFERENCE STYLE</a:t>
            </a:r>
            <a:endParaRPr lang="fr-FR" sz="3000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</p:txBody>
      </p:sp>
      <p:pic>
        <p:nvPicPr>
          <p:cNvPr id="268" name="Google Shape;268;g7199094b5f_0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1143" y="1879530"/>
            <a:ext cx="2055667" cy="1384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7199094b5f_0_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5800" y="324501"/>
            <a:ext cx="4142999" cy="276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g7199094b5f_0_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34201" y="2246350"/>
            <a:ext cx="3945501" cy="2629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7199094b5f_0_13"/>
          <p:cNvSpPr/>
          <p:nvPr/>
        </p:nvSpPr>
        <p:spPr>
          <a:xfrm>
            <a:off x="-3600" y="0"/>
            <a:ext cx="3534000" cy="51435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276" name="Google Shape;276;g7199094b5f_0_13"/>
          <p:cNvSpPr txBox="1"/>
          <p:nvPr/>
        </p:nvSpPr>
        <p:spPr>
          <a:xfrm>
            <a:off x="0" y="1850450"/>
            <a:ext cx="3206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buClr>
                <a:srgbClr val="000000"/>
              </a:buClr>
              <a:buSzPts val="3000"/>
            </a:pPr>
            <a:r>
              <a:rPr lang="fr-CA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GROUP CARE</a:t>
            </a:r>
            <a:endParaRPr lang="fr-FR" sz="3000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</p:txBody>
      </p:sp>
      <p:pic>
        <p:nvPicPr>
          <p:cNvPr id="277" name="Google Shape;277;g7199094b5f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0154" y="189554"/>
            <a:ext cx="2724250" cy="4092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g7199094b5f_0_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7829" y="1112651"/>
            <a:ext cx="2724250" cy="381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7199094b5f_0_36"/>
          <p:cNvSpPr/>
          <p:nvPr/>
        </p:nvSpPr>
        <p:spPr>
          <a:xfrm>
            <a:off x="-3600" y="0"/>
            <a:ext cx="3534000" cy="51435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292" name="Google Shape;292;g7199094b5f_0_36"/>
          <p:cNvSpPr txBox="1"/>
          <p:nvPr/>
        </p:nvSpPr>
        <p:spPr>
          <a:xfrm>
            <a:off x="0" y="1850450"/>
            <a:ext cx="3206400" cy="2083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000000"/>
              </a:buClr>
              <a:buSzPts val="3000"/>
            </a:pPr>
            <a:r>
              <a:rPr lang="en-US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BACHELORETTE-STYLE</a:t>
            </a:r>
          </a:p>
          <a:p>
            <a:pPr algn="ctr">
              <a:buClr>
                <a:srgbClr val="000000"/>
              </a:buClr>
              <a:buSzPts val="3000"/>
            </a:pPr>
            <a:r>
              <a:rPr lang="en-US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* GIRLS NIGHT</a:t>
            </a:r>
          </a:p>
          <a:p>
            <a:pPr algn="ctr">
              <a:buClr>
                <a:srgbClr val="000000"/>
              </a:buClr>
              <a:buSzPts val="3000"/>
            </a:pPr>
            <a:r>
              <a:rPr lang="en-US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*OFFICE PARTY</a:t>
            </a:r>
            <a:endParaRPr sz="2775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</p:txBody>
      </p:sp>
      <p:pic>
        <p:nvPicPr>
          <p:cNvPr id="293" name="Google Shape;293;g7199094b5f_0_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5225" y="965701"/>
            <a:ext cx="5070402" cy="3380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7199094b5f_0_47"/>
          <p:cNvSpPr/>
          <p:nvPr/>
        </p:nvSpPr>
        <p:spPr>
          <a:xfrm>
            <a:off x="-3600" y="0"/>
            <a:ext cx="3534000" cy="51435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299" name="Google Shape;299;g7199094b5f_0_47"/>
          <p:cNvSpPr txBox="1"/>
          <p:nvPr/>
        </p:nvSpPr>
        <p:spPr>
          <a:xfrm>
            <a:off x="0" y="1850450"/>
            <a:ext cx="3206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buClr>
                <a:srgbClr val="000000"/>
              </a:buClr>
              <a:buSzPts val="3000"/>
            </a:pPr>
            <a:r>
              <a:rPr lang="fr-CA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VIP FACE +</a:t>
            </a:r>
          </a:p>
          <a:p>
            <a:pPr algn="r">
              <a:buClr>
                <a:srgbClr val="000000"/>
              </a:buClr>
              <a:buSzPts val="3000"/>
            </a:pPr>
            <a:r>
              <a:rPr lang="fr-CA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VIP BODY</a:t>
            </a:r>
            <a:endParaRPr sz="3000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</p:txBody>
      </p:sp>
      <p:pic>
        <p:nvPicPr>
          <p:cNvPr id="300" name="Google Shape;300;g7199094b5f_0_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9775" y="346251"/>
            <a:ext cx="3826701" cy="2550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7199094b5f_0_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2747" y="2175851"/>
            <a:ext cx="3895828" cy="2601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7199094b5f_0_23"/>
          <p:cNvSpPr/>
          <p:nvPr/>
        </p:nvSpPr>
        <p:spPr>
          <a:xfrm>
            <a:off x="0" y="0"/>
            <a:ext cx="3788100" cy="51435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g7199094b5f_0_23"/>
          <p:cNvSpPr txBox="1"/>
          <p:nvPr/>
        </p:nvSpPr>
        <p:spPr>
          <a:xfrm>
            <a:off x="187609" y="1936139"/>
            <a:ext cx="3206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CA" sz="30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CARE DAY</a:t>
            </a:r>
            <a:endParaRPr sz="3000" b="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5" name="Google Shape;245;g7199094b5f_0_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4525" y="402450"/>
            <a:ext cx="4355694" cy="2904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7199094b5f_0_23"/>
          <p:cNvPicPr preferRelativeResize="0"/>
          <p:nvPr/>
        </p:nvPicPr>
        <p:blipFill rotWithShape="1">
          <a:blip r:embed="rId4">
            <a:alphaModFix/>
          </a:blip>
          <a:srcRect l="31623"/>
          <a:stretch/>
        </p:blipFill>
        <p:spPr>
          <a:xfrm>
            <a:off x="5531874" y="2114050"/>
            <a:ext cx="3369519" cy="2771976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g7199094b5f_0_23"/>
          <p:cNvSpPr txBox="1"/>
          <p:nvPr/>
        </p:nvSpPr>
        <p:spPr>
          <a:xfrm>
            <a:off x="20709" y="1797389"/>
            <a:ext cx="3574500" cy="25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endParaRPr lang="fr-CA" sz="13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827823ed0f_0_0"/>
          <p:cNvSpPr/>
          <p:nvPr/>
        </p:nvSpPr>
        <p:spPr>
          <a:xfrm>
            <a:off x="-3600" y="0"/>
            <a:ext cx="3757800" cy="51435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g827823ed0f_0_0"/>
          <p:cNvSpPr txBox="1"/>
          <p:nvPr/>
        </p:nvSpPr>
        <p:spPr>
          <a:xfrm>
            <a:off x="0" y="2108550"/>
            <a:ext cx="3206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" sz="30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ON-LINE VIP </a:t>
            </a:r>
            <a:endParaRPr sz="3000" b="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4" name="Google Shape;254;g827823ed0f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39850" y="2057100"/>
            <a:ext cx="2486700" cy="285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Une image contenant personne, intérieur, portable, équipement électronique&#10;&#10;Description générée automatiquement">
            <a:extLst>
              <a:ext uri="{FF2B5EF4-FFF2-40B4-BE49-F238E27FC236}">
                <a16:creationId xmlns:a16="http://schemas.microsoft.com/office/drawing/2014/main" id="{41E29399-3955-F9F6-2046-A7A5B38B6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9676" y="-91551"/>
            <a:ext cx="5414324" cy="53266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827823ed0f_0_0"/>
          <p:cNvSpPr/>
          <p:nvPr/>
        </p:nvSpPr>
        <p:spPr>
          <a:xfrm>
            <a:off x="-3600" y="0"/>
            <a:ext cx="3757800" cy="51435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g827823ed0f_0_0"/>
          <p:cNvSpPr txBox="1"/>
          <p:nvPr/>
        </p:nvSpPr>
        <p:spPr>
          <a:xfrm>
            <a:off x="0" y="2108550"/>
            <a:ext cx="3206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" sz="30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 </a:t>
            </a:r>
            <a:r>
              <a:rPr lang="fr" sz="30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PERSON 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" sz="30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VIP </a:t>
            </a:r>
            <a:endParaRPr sz="3000" b="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Image 2" descr="Une image contenant texte, intérieur, plafond, mur&#10;&#10;Description générée automatiquement">
            <a:extLst>
              <a:ext uri="{FF2B5EF4-FFF2-40B4-BE49-F238E27FC236}">
                <a16:creationId xmlns:a16="http://schemas.microsoft.com/office/drawing/2014/main" id="{096808A1-CC75-CC7C-FE08-FA4C1A8F8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932" y="797268"/>
            <a:ext cx="2400044" cy="4128516"/>
          </a:xfrm>
          <a:prstGeom prst="rect">
            <a:avLst/>
          </a:prstGeom>
        </p:spPr>
      </p:pic>
      <p:pic>
        <p:nvPicPr>
          <p:cNvPr id="5" name="Image 4" descr="Une image contenant intérieur, mur, lit, personne&#10;&#10;Description générée automatiquement">
            <a:extLst>
              <a:ext uri="{FF2B5EF4-FFF2-40B4-BE49-F238E27FC236}">
                <a16:creationId xmlns:a16="http://schemas.microsoft.com/office/drawing/2014/main" id="{A491DB11-AA5E-B7E6-CAAE-13BB37108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379" y="217716"/>
            <a:ext cx="2722862" cy="204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8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g7ef1368a76_0_1"/>
          <p:cNvPicPr preferRelativeResize="0"/>
          <p:nvPr/>
        </p:nvPicPr>
        <p:blipFill rotWithShape="1">
          <a:blip r:embed="rId3">
            <a:alphaModFix/>
          </a:blip>
          <a:srcRect t="7256" b="8553"/>
          <a:stretch/>
        </p:blipFill>
        <p:spPr>
          <a:xfrm>
            <a:off x="0" y="11230"/>
            <a:ext cx="9144000" cy="513227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g7ef1368a76_0_1"/>
          <p:cNvSpPr txBox="1">
            <a:spLocks noGrp="1"/>
          </p:cNvSpPr>
          <p:nvPr>
            <p:ph type="title"/>
          </p:nvPr>
        </p:nvSpPr>
        <p:spPr>
          <a:xfrm>
            <a:off x="2550750" y="893450"/>
            <a:ext cx="5581200" cy="2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48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WHEN ?</a:t>
            </a:r>
            <a:endParaRPr sz="48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endParaRPr sz="48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endParaRPr sz="48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2" name="Google Shape;262;g7ef1368a76_0_1"/>
          <p:cNvSpPr txBox="1"/>
          <p:nvPr/>
        </p:nvSpPr>
        <p:spPr>
          <a:xfrm>
            <a:off x="3738450" y="1780200"/>
            <a:ext cx="4947600" cy="15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-CA" sz="1300" dirty="0" err="1">
                <a:latin typeface="Calibri"/>
                <a:ea typeface="Calibri"/>
                <a:cs typeface="Calibri"/>
                <a:sym typeface="Calibri"/>
              </a:rPr>
              <a:t>Choose</a:t>
            </a:r>
            <a:r>
              <a:rPr lang="fr-CA" sz="13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CA" sz="1300" dirty="0" err="1">
                <a:latin typeface="Calibri"/>
                <a:ea typeface="Calibri"/>
                <a:cs typeface="Calibri"/>
                <a:sym typeface="Calibri"/>
              </a:rPr>
              <a:t>your</a:t>
            </a:r>
            <a:r>
              <a:rPr lang="fr-CA" sz="1300" dirty="0">
                <a:latin typeface="Calibri"/>
                <a:ea typeface="Calibri"/>
                <a:cs typeface="Calibri"/>
                <a:sym typeface="Calibri"/>
              </a:rPr>
              <a:t> date a </a:t>
            </a:r>
            <a:r>
              <a:rPr lang="fr-CA" sz="1300" dirty="0" err="1">
                <a:latin typeface="Calibri"/>
                <a:ea typeface="Calibri"/>
                <a:cs typeface="Calibri"/>
                <a:sym typeface="Calibri"/>
              </a:rPr>
              <a:t>month</a:t>
            </a:r>
            <a:r>
              <a:rPr lang="fr-CA" sz="1300" dirty="0"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fr-CA" sz="1300" dirty="0" err="1">
                <a:latin typeface="Calibri"/>
                <a:ea typeface="Calibri"/>
                <a:cs typeface="Calibri"/>
                <a:sym typeface="Calibri"/>
              </a:rPr>
              <a:t>advance</a:t>
            </a:r>
            <a:r>
              <a:rPr lang="fr-CA" sz="1300" dirty="0"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fr-CA" sz="1300" dirty="0" err="1">
                <a:latin typeface="Calibri"/>
                <a:ea typeface="Calibri"/>
                <a:cs typeface="Calibri"/>
                <a:sym typeface="Calibri"/>
              </a:rPr>
              <a:t>advertise</a:t>
            </a:r>
            <a:endParaRPr lang="fr-CA" sz="13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-CA" sz="1300" dirty="0"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fr-CA" sz="1300" dirty="0" err="1">
                <a:latin typeface="Calibri"/>
                <a:ea typeface="Calibri"/>
                <a:cs typeface="Calibri"/>
                <a:sym typeface="Calibri"/>
              </a:rPr>
              <a:t>weeknight</a:t>
            </a:r>
            <a:r>
              <a:rPr lang="fr-CA" sz="13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CA" sz="1300" dirty="0" err="1">
                <a:latin typeface="Calibri"/>
                <a:ea typeface="Calibri"/>
                <a:cs typeface="Calibri"/>
                <a:sym typeface="Calibri"/>
              </a:rPr>
              <a:t>from</a:t>
            </a:r>
            <a:r>
              <a:rPr lang="fr-CA" sz="1300" dirty="0">
                <a:latin typeface="Calibri"/>
                <a:ea typeface="Calibri"/>
                <a:cs typeface="Calibri"/>
                <a:sym typeface="Calibri"/>
              </a:rPr>
              <a:t> Monday to Thursday 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-CA" sz="1300" dirty="0">
                <a:latin typeface="Calibri"/>
                <a:ea typeface="Calibri"/>
                <a:cs typeface="Calibri"/>
                <a:sym typeface="Calibri"/>
              </a:rPr>
              <a:t>Plan to do 4 per </a:t>
            </a:r>
            <a:r>
              <a:rPr lang="fr-CA" sz="1300" dirty="0" err="1">
                <a:latin typeface="Calibri"/>
                <a:ea typeface="Calibri"/>
                <a:cs typeface="Calibri"/>
                <a:sym typeface="Calibri"/>
              </a:rPr>
              <a:t>year</a:t>
            </a:r>
            <a:r>
              <a:rPr lang="fr-CA" sz="1300" dirty="0"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-CA" sz="1300" dirty="0">
                <a:latin typeface="Calibri"/>
                <a:ea typeface="Calibri"/>
                <a:cs typeface="Calibri"/>
                <a:sym typeface="Calibri"/>
              </a:rPr>
              <a:t>VIP Bio Care. </a:t>
            </a:r>
            <a:r>
              <a:rPr lang="fr-CA" sz="1300" dirty="0" err="1">
                <a:latin typeface="Calibri"/>
                <a:ea typeface="Calibri"/>
                <a:cs typeface="Calibri"/>
                <a:sym typeface="Calibri"/>
              </a:rPr>
              <a:t>Oct</a:t>
            </a:r>
            <a:r>
              <a:rPr lang="fr-CA" sz="1300" dirty="0">
                <a:latin typeface="Calibri"/>
                <a:ea typeface="Calibri"/>
                <a:cs typeface="Calibri"/>
                <a:sym typeface="Calibri"/>
              </a:rPr>
              <a:t> / </a:t>
            </a:r>
            <a:r>
              <a:rPr lang="fr-CA" sz="1300" dirty="0" err="1">
                <a:latin typeface="Calibri"/>
                <a:ea typeface="Calibri"/>
                <a:cs typeface="Calibri"/>
                <a:sym typeface="Calibri"/>
              </a:rPr>
              <a:t>Dec</a:t>
            </a:r>
            <a:r>
              <a:rPr lang="fr-CA" sz="1300" dirty="0">
                <a:latin typeface="Calibri"/>
                <a:ea typeface="Calibri"/>
                <a:cs typeface="Calibri"/>
                <a:sym typeface="Calibri"/>
              </a:rPr>
              <a:t> / </a:t>
            </a:r>
            <a:r>
              <a:rPr lang="fr-CA" sz="1300" dirty="0" err="1">
                <a:latin typeface="Calibri"/>
                <a:ea typeface="Calibri"/>
                <a:cs typeface="Calibri"/>
                <a:sym typeface="Calibri"/>
              </a:rPr>
              <a:t>Feb</a:t>
            </a:r>
            <a:r>
              <a:rPr lang="fr-CA" sz="1300" dirty="0">
                <a:latin typeface="Calibri"/>
                <a:ea typeface="Calibri"/>
                <a:cs typeface="Calibri"/>
                <a:sym typeface="Calibri"/>
              </a:rPr>
              <a:t> / May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-CA" sz="1300" dirty="0">
                <a:latin typeface="Calibri"/>
                <a:ea typeface="Calibri"/>
                <a:cs typeface="Calibri"/>
                <a:sym typeface="Calibri"/>
              </a:rPr>
              <a:t>VIP </a:t>
            </a:r>
            <a:r>
              <a:rPr lang="fr-CA" sz="1300" dirty="0" err="1">
                <a:latin typeface="Calibri"/>
                <a:ea typeface="Calibri"/>
                <a:cs typeface="Calibri"/>
                <a:sym typeface="Calibri"/>
              </a:rPr>
              <a:t>Silweta</a:t>
            </a:r>
            <a:r>
              <a:rPr lang="fr-CA" sz="1300" dirty="0">
                <a:latin typeface="Calibri"/>
                <a:ea typeface="Calibri"/>
                <a:cs typeface="Calibri"/>
                <a:sym typeface="Calibri"/>
              </a:rPr>
              <a:t> and Dolce = </a:t>
            </a:r>
            <a:r>
              <a:rPr lang="fr-CA" sz="1300" dirty="0" err="1">
                <a:latin typeface="Calibri"/>
                <a:ea typeface="Calibri"/>
                <a:cs typeface="Calibri"/>
                <a:sym typeface="Calibri"/>
              </a:rPr>
              <a:t>beginning</a:t>
            </a:r>
            <a:r>
              <a:rPr lang="fr-CA" sz="1300" dirty="0"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fr-CA" sz="1300" dirty="0" err="1">
                <a:latin typeface="Calibri"/>
                <a:ea typeface="Calibri"/>
                <a:cs typeface="Calibri"/>
                <a:sym typeface="Calibri"/>
              </a:rPr>
              <a:t>February</a:t>
            </a:r>
            <a:r>
              <a:rPr lang="fr-CA" sz="1300" dirty="0"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fr-CA" sz="1300" dirty="0" err="1">
                <a:latin typeface="Calibri"/>
                <a:ea typeface="Calibri"/>
                <a:cs typeface="Calibri"/>
                <a:sym typeface="Calibri"/>
              </a:rPr>
              <a:t>before</a:t>
            </a:r>
            <a:r>
              <a:rPr lang="fr-CA" sz="13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CA" sz="1300" dirty="0" err="1">
                <a:latin typeface="Calibri"/>
                <a:ea typeface="Calibri"/>
                <a:cs typeface="Calibri"/>
                <a:sym typeface="Calibri"/>
              </a:rPr>
              <a:t>spring</a:t>
            </a:r>
            <a:r>
              <a:rPr lang="fr-CA" sz="1300" dirty="0">
                <a:latin typeface="Calibri"/>
                <a:ea typeface="Calibri"/>
                <a:cs typeface="Calibri"/>
                <a:sym typeface="Calibri"/>
              </a:rPr>
              <a:t> break and vacation down </a:t>
            </a:r>
            <a:r>
              <a:rPr lang="fr-CA" sz="1300" dirty="0" err="1">
                <a:latin typeface="Calibri"/>
                <a:ea typeface="Calibri"/>
                <a:cs typeface="Calibri"/>
                <a:sym typeface="Calibri"/>
              </a:rPr>
              <a:t>south</a:t>
            </a:r>
            <a:r>
              <a:rPr lang="fr-CA" sz="1300" dirty="0">
                <a:latin typeface="Calibri"/>
                <a:ea typeface="Calibri"/>
                <a:cs typeface="Calibri"/>
                <a:sym typeface="Calibri"/>
              </a:rPr>
              <a:t> and/or April (</a:t>
            </a:r>
            <a:r>
              <a:rPr lang="fr-CA" sz="1300" dirty="0" err="1">
                <a:latin typeface="Calibri"/>
                <a:ea typeface="Calibri"/>
                <a:cs typeface="Calibri"/>
                <a:sym typeface="Calibri"/>
              </a:rPr>
              <a:t>before</a:t>
            </a:r>
            <a:r>
              <a:rPr lang="fr-CA" sz="13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CA" sz="1300" dirty="0" err="1">
                <a:latin typeface="Calibri"/>
                <a:ea typeface="Calibri"/>
                <a:cs typeface="Calibri"/>
                <a:sym typeface="Calibri"/>
              </a:rPr>
              <a:t>summer</a:t>
            </a:r>
            <a:r>
              <a:rPr lang="fr-CA" sz="1300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39000" y="980300"/>
            <a:ext cx="5004999" cy="335455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6"/>
          <p:cNvSpPr/>
          <p:nvPr/>
        </p:nvSpPr>
        <p:spPr>
          <a:xfrm>
            <a:off x="386900" y="361725"/>
            <a:ext cx="1912500" cy="1676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36"/>
          <p:cNvSpPr txBox="1">
            <a:spLocks noGrp="1"/>
          </p:cNvSpPr>
          <p:nvPr>
            <p:ph type="title"/>
          </p:nvPr>
        </p:nvSpPr>
        <p:spPr>
          <a:xfrm>
            <a:off x="386900" y="637000"/>
            <a:ext cx="75183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4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WHO?</a:t>
            </a:r>
            <a:endParaRPr sz="44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0" name="Google Shape;270;p36"/>
          <p:cNvSpPr txBox="1"/>
          <p:nvPr/>
        </p:nvSpPr>
        <p:spPr>
          <a:xfrm>
            <a:off x="0" y="2272775"/>
            <a:ext cx="4042200" cy="23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-CA" sz="1300" dirty="0"/>
              <a:t>High </a:t>
            </a:r>
            <a:r>
              <a:rPr lang="fr-CA" sz="1300" dirty="0" err="1"/>
              <a:t>potential</a:t>
            </a:r>
            <a:r>
              <a:rPr lang="fr-CA" sz="1300" dirty="0"/>
              <a:t> </a:t>
            </a:r>
            <a:r>
              <a:rPr lang="fr-CA" sz="1300" dirty="0" err="1"/>
              <a:t>customers</a:t>
            </a:r>
            <a:r>
              <a:rPr lang="fr-CA" sz="1300" dirty="0"/>
              <a:t>; </a:t>
            </a:r>
            <a:r>
              <a:rPr lang="fr-CA" sz="1300" dirty="0" err="1"/>
              <a:t>be</a:t>
            </a:r>
            <a:r>
              <a:rPr lang="fr-CA" sz="1300" dirty="0"/>
              <a:t> </a:t>
            </a:r>
            <a:r>
              <a:rPr lang="fr-CA" sz="1300" dirty="0" err="1"/>
              <a:t>clear</a:t>
            </a:r>
            <a:r>
              <a:rPr lang="fr-CA" sz="1300" dirty="0"/>
              <a:t>, display </a:t>
            </a:r>
            <a:r>
              <a:rPr lang="fr-CA" sz="1300" dirty="0" err="1"/>
              <a:t>yourself</a:t>
            </a:r>
            <a:r>
              <a:rPr lang="fr-CA" sz="1300" dirty="0"/>
              <a:t>, </a:t>
            </a:r>
            <a:r>
              <a:rPr lang="fr-CA" sz="1300" dirty="0" err="1"/>
              <a:t>it's</a:t>
            </a:r>
            <a:r>
              <a:rPr lang="fr-CA" sz="1300" dirty="0"/>
              <a:t> high-end!</a:t>
            </a: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-CA" sz="1300" dirty="0"/>
              <a:t>Use </a:t>
            </a:r>
            <a:r>
              <a:rPr lang="fr-CA" sz="1300" dirty="0" err="1"/>
              <a:t>your</a:t>
            </a:r>
            <a:r>
              <a:rPr lang="fr-CA" sz="1300" dirty="0"/>
              <a:t> high-end sponsors and </a:t>
            </a:r>
            <a:r>
              <a:rPr lang="fr-CA" sz="1300" dirty="0" err="1"/>
              <a:t>merchants</a:t>
            </a:r>
            <a:endParaRPr lang="fr-CA" sz="1300" dirty="0"/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-CA" sz="1300" dirty="0"/>
              <a:t>A </a:t>
            </a:r>
            <a:r>
              <a:rPr lang="fr-CA" sz="1300" dirty="0" err="1"/>
              <a:t>customer</a:t>
            </a:r>
            <a:r>
              <a:rPr lang="fr-CA" sz="1300" dirty="0"/>
              <a:t> </a:t>
            </a:r>
            <a:r>
              <a:rPr lang="fr-CA" sz="1300" dirty="0" err="1"/>
              <a:t>who</a:t>
            </a:r>
            <a:r>
              <a:rPr lang="fr-CA" sz="1300" dirty="0"/>
              <a:t> shows </a:t>
            </a:r>
            <a:r>
              <a:rPr lang="fr-CA" sz="1300" dirty="0" err="1"/>
              <a:t>her</a:t>
            </a:r>
            <a:r>
              <a:rPr lang="fr-CA" sz="1300" dirty="0"/>
              <a:t> satisfaction in front of </a:t>
            </a:r>
            <a:r>
              <a:rPr lang="fr-CA" sz="1300" dirty="0" err="1"/>
              <a:t>your</a:t>
            </a:r>
            <a:r>
              <a:rPr lang="fr-CA" sz="1300" dirty="0"/>
              <a:t> </a:t>
            </a:r>
            <a:r>
              <a:rPr lang="fr-CA" sz="1300" dirty="0" err="1"/>
              <a:t>guests</a:t>
            </a:r>
            <a:endParaRPr lang="fr-CA" sz="1300" dirty="0"/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-CA" sz="1300" dirty="0" err="1"/>
              <a:t>Ask</a:t>
            </a:r>
            <a:r>
              <a:rPr lang="fr-CA" sz="1300" dirty="0"/>
              <a:t> </a:t>
            </a:r>
            <a:r>
              <a:rPr lang="fr-CA" sz="1300" dirty="0" err="1"/>
              <a:t>each</a:t>
            </a:r>
            <a:r>
              <a:rPr lang="fr-CA" sz="1300" dirty="0"/>
              <a:t> good </a:t>
            </a:r>
            <a:r>
              <a:rPr lang="fr-CA" sz="1300" dirty="0" err="1"/>
              <a:t>customer</a:t>
            </a:r>
            <a:r>
              <a:rPr lang="fr-CA" sz="1300" dirty="0"/>
              <a:t> to </a:t>
            </a:r>
            <a:r>
              <a:rPr lang="fr-CA" sz="1300" dirty="0" err="1"/>
              <a:t>bring</a:t>
            </a:r>
            <a:r>
              <a:rPr lang="fr-CA" sz="1300" dirty="0"/>
              <a:t> a </a:t>
            </a:r>
            <a:r>
              <a:rPr lang="fr-CA" sz="1300" dirty="0" err="1"/>
              <a:t>friend</a:t>
            </a:r>
            <a:r>
              <a:rPr lang="fr-CA" sz="1300" dirty="0"/>
              <a:t>! *</a:t>
            </a:r>
            <a:r>
              <a:rPr lang="fr-CA" sz="1300" dirty="0" err="1"/>
              <a:t>reference</a:t>
            </a:r>
            <a:r>
              <a:rPr lang="fr-CA" sz="1300" dirty="0"/>
              <a:t> gift</a:t>
            </a: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-CA" sz="1300" dirty="0"/>
              <a:t>Don't </a:t>
            </a:r>
            <a:r>
              <a:rPr lang="fr-CA" sz="1300" dirty="0" err="1"/>
              <a:t>limit</a:t>
            </a:r>
            <a:r>
              <a:rPr lang="fr-CA" sz="1300" dirty="0"/>
              <a:t> </a:t>
            </a:r>
            <a:r>
              <a:rPr lang="fr-CA" sz="1300" dirty="0" err="1"/>
              <a:t>yourself</a:t>
            </a:r>
            <a:r>
              <a:rPr lang="fr-CA" sz="1300" dirty="0"/>
              <a:t> to clients in </a:t>
            </a:r>
            <a:r>
              <a:rPr lang="fr-CA" sz="1300" dirty="0" err="1"/>
              <a:t>your</a:t>
            </a:r>
            <a:r>
              <a:rPr lang="fr-CA" sz="1300" dirty="0"/>
              <a:t> area; </a:t>
            </a:r>
            <a:r>
              <a:rPr lang="fr-CA" sz="1300" dirty="0" err="1"/>
              <a:t>virtual</a:t>
            </a:r>
            <a:r>
              <a:rPr lang="fr-CA" sz="1300" dirty="0"/>
              <a:t> clients can </a:t>
            </a:r>
            <a:r>
              <a:rPr lang="fr-CA" sz="1300" dirty="0" err="1"/>
              <a:t>also</a:t>
            </a:r>
            <a:r>
              <a:rPr lang="fr-CA" sz="1300" dirty="0"/>
              <a:t> </a:t>
            </a:r>
            <a:r>
              <a:rPr lang="fr-CA" sz="1300" dirty="0" err="1"/>
              <a:t>benefit</a:t>
            </a:r>
            <a:r>
              <a:rPr lang="fr-CA" sz="1300" dirty="0"/>
              <a:t> by </a:t>
            </a:r>
            <a:r>
              <a:rPr lang="fr-CA" sz="1300" dirty="0" err="1"/>
              <a:t>FaceTime</a:t>
            </a:r>
            <a:r>
              <a:rPr lang="fr-CA" sz="1300" dirty="0"/>
              <a:t>, Teams, Zoom...</a:t>
            </a:r>
            <a:endParaRPr sz="13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8"/>
          <p:cNvSpPr txBox="1"/>
          <p:nvPr/>
        </p:nvSpPr>
        <p:spPr>
          <a:xfrm>
            <a:off x="401201" y="726224"/>
            <a:ext cx="7981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fr" sz="4800" dirty="0">
                <a:latin typeface="Montserrat"/>
                <a:ea typeface="Montserrat"/>
                <a:cs typeface="Montserrat"/>
                <a:sym typeface="Montserrat"/>
              </a:rPr>
              <a:t>HOW</a:t>
            </a:r>
            <a:r>
              <a:rPr lang="fr" sz="48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?</a:t>
            </a:r>
            <a:endParaRPr sz="48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7" name="Google Shape;277;p38"/>
          <p:cNvSpPr txBox="1"/>
          <p:nvPr/>
        </p:nvSpPr>
        <p:spPr>
          <a:xfrm>
            <a:off x="1198125" y="3158725"/>
            <a:ext cx="6971100" cy="8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8"/>
          <p:cNvSpPr txBox="1"/>
          <p:nvPr/>
        </p:nvSpPr>
        <p:spPr>
          <a:xfrm>
            <a:off x="223349" y="1310924"/>
            <a:ext cx="5913074" cy="43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rtl="0">
              <a:spcBef>
                <a:spcPts val="0"/>
              </a:spcBef>
              <a:spcAft>
                <a:spcPts val="0"/>
              </a:spcAft>
            </a:pPr>
            <a:r>
              <a:rPr lang="fr-CA" sz="1600" dirty="0">
                <a:latin typeface="-webkit-standard"/>
              </a:rPr>
              <a:t>-Have a d</a:t>
            </a:r>
            <a:r>
              <a:rPr lang="fr-CA" sz="1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isplay in </a:t>
            </a:r>
            <a:r>
              <a:rPr lang="fr-CA" sz="16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your</a:t>
            </a:r>
            <a:r>
              <a:rPr lang="fr-CA" sz="1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A" sz="16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institute</a:t>
            </a:r>
            <a:r>
              <a:rPr lang="fr-CA" sz="1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</a:t>
            </a:r>
            <a:br>
              <a:rPr lang="fr-CA" sz="1600" dirty="0"/>
            </a:br>
            <a:r>
              <a:rPr lang="fr-CA" sz="1600" dirty="0"/>
              <a:t>-</a:t>
            </a:r>
            <a:r>
              <a:rPr lang="fr-CA" sz="16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Print</a:t>
            </a:r>
            <a:r>
              <a:rPr lang="fr-CA" sz="1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A" sz="16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cards</a:t>
            </a:r>
            <a:r>
              <a:rPr lang="fr-CA" sz="1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to </a:t>
            </a:r>
            <a:r>
              <a:rPr lang="fr-CA" sz="16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give</a:t>
            </a:r>
            <a:r>
              <a:rPr lang="fr-CA" sz="1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to clients and </a:t>
            </a:r>
            <a:r>
              <a:rPr lang="fr-CA" sz="16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merchants</a:t>
            </a:r>
            <a:r>
              <a:rPr lang="fr-CA" sz="1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/sponsors.</a:t>
            </a:r>
            <a:br>
              <a:rPr lang="fr-CA" sz="1600" dirty="0"/>
            </a:br>
            <a:r>
              <a:rPr lang="fr-CA" sz="1600" dirty="0"/>
              <a:t>-</a:t>
            </a:r>
            <a:r>
              <a:rPr lang="fr-CA" sz="16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Send</a:t>
            </a:r>
            <a:r>
              <a:rPr lang="fr-CA" sz="1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emails.</a:t>
            </a:r>
            <a:br>
              <a:rPr lang="fr-CA" sz="1600" dirty="0"/>
            </a:br>
            <a:r>
              <a:rPr lang="fr-CA" sz="1600" dirty="0"/>
              <a:t>-</a:t>
            </a:r>
            <a:r>
              <a:rPr lang="fr-CA" sz="16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Make</a:t>
            </a:r>
            <a:r>
              <a:rPr lang="fr-CA" sz="1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phone calls.</a:t>
            </a:r>
            <a:br>
              <a:rPr lang="fr-CA" sz="1600" dirty="0"/>
            </a:br>
            <a:r>
              <a:rPr lang="fr-CA" sz="1600" dirty="0"/>
              <a:t>-</a:t>
            </a:r>
            <a:r>
              <a:rPr lang="fr-CA" sz="16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Create</a:t>
            </a:r>
            <a:r>
              <a:rPr lang="fr-CA" sz="1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an </a:t>
            </a:r>
            <a:r>
              <a:rPr lang="fr-CA" sz="16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event</a:t>
            </a:r>
            <a:r>
              <a:rPr lang="fr-CA" sz="1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on FB. </a:t>
            </a:r>
            <a:br>
              <a:rPr lang="fr-CA" sz="1600" dirty="0"/>
            </a:br>
            <a:r>
              <a:rPr lang="fr-CA" sz="1600" dirty="0"/>
              <a:t>-</a:t>
            </a:r>
            <a:r>
              <a:rPr lang="fr-CA" sz="1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Invite people via FB and IG, Messenger, do a vocal story </a:t>
            </a:r>
            <a:r>
              <a:rPr lang="fr-CA" sz="16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it’s</a:t>
            </a:r>
            <a:r>
              <a:rPr lang="fr-CA" sz="1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-more </a:t>
            </a:r>
            <a:r>
              <a:rPr lang="fr-CA" sz="16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personalized</a:t>
            </a:r>
            <a:r>
              <a:rPr lang="fr-CA" sz="1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</a:t>
            </a:r>
            <a:br>
              <a:rPr lang="fr-CA" sz="1600" dirty="0"/>
            </a:br>
            <a:r>
              <a:rPr lang="fr-CA" sz="1600" dirty="0"/>
              <a:t>-</a:t>
            </a:r>
            <a:r>
              <a:rPr lang="fr-CA" sz="1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Share on Instagram </a:t>
            </a:r>
            <a:r>
              <a:rPr lang="fr-CA" sz="16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with</a:t>
            </a:r>
            <a:r>
              <a:rPr lang="fr-CA" sz="1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A" sz="16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countdown</a:t>
            </a:r>
            <a:r>
              <a:rPr lang="fr-CA" sz="1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</a:t>
            </a:r>
            <a:br>
              <a:rPr lang="fr-CA" sz="1600" dirty="0"/>
            </a:br>
            <a:r>
              <a:rPr lang="fr-CA" sz="1600" dirty="0"/>
              <a:t>-</a:t>
            </a:r>
            <a:r>
              <a:rPr lang="fr-CA" sz="16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Reward</a:t>
            </a:r>
            <a:r>
              <a:rPr lang="fr-CA" sz="1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clients </a:t>
            </a:r>
            <a:r>
              <a:rPr lang="fr-CA" sz="16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who</a:t>
            </a:r>
            <a:r>
              <a:rPr lang="fr-CA" sz="1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A" sz="16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bring</a:t>
            </a:r>
            <a:r>
              <a:rPr lang="fr-CA" sz="1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A" sz="16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friends</a:t>
            </a:r>
            <a:r>
              <a:rPr lang="fr-CA" sz="1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or </a:t>
            </a:r>
            <a:r>
              <a:rPr lang="fr-CA" sz="16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family</a:t>
            </a:r>
            <a:r>
              <a:rPr lang="fr-CA" sz="1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</a:t>
            </a:r>
            <a:r>
              <a:rPr lang="fr-CA" sz="16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ask</a:t>
            </a:r>
            <a:r>
              <a:rPr lang="fr-CA" sz="1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for </a:t>
            </a:r>
            <a:r>
              <a:rPr lang="fr-CA" sz="16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referrals</a:t>
            </a:r>
            <a:r>
              <a:rPr lang="fr-CA" sz="1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!</a:t>
            </a:r>
            <a:br>
              <a:rPr lang="fr-CA" sz="1600" dirty="0"/>
            </a:br>
            <a:r>
              <a:rPr lang="fr-CA" sz="1600" dirty="0"/>
              <a:t>-</a:t>
            </a:r>
            <a:r>
              <a:rPr lang="fr-CA" sz="1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To </a:t>
            </a:r>
            <a:r>
              <a:rPr lang="fr-CA" sz="1600" dirty="0" err="1">
                <a:latin typeface="-webkit-standard"/>
              </a:rPr>
              <a:t>get</a:t>
            </a:r>
            <a:r>
              <a:rPr lang="fr-CA" sz="1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1 participant, </a:t>
            </a:r>
            <a:r>
              <a:rPr lang="fr-CA" sz="16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it's</a:t>
            </a:r>
            <a:r>
              <a:rPr lang="fr-CA" sz="1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A" sz="16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almost</a:t>
            </a:r>
            <a:r>
              <a:rPr lang="fr-CA" sz="1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100 invitations, </a:t>
            </a:r>
            <a:r>
              <a:rPr lang="fr-CA" sz="16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so</a:t>
            </a:r>
            <a:r>
              <a:rPr lang="fr-CA" sz="1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have confidence!</a:t>
            </a:r>
            <a:br>
              <a:rPr lang="fr-CA" sz="1600" dirty="0"/>
            </a:br>
            <a:r>
              <a:rPr lang="fr-CA" sz="1600" dirty="0"/>
              <a:t>-</a:t>
            </a:r>
            <a:r>
              <a:rPr lang="fr-CA" sz="1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You </a:t>
            </a:r>
            <a:r>
              <a:rPr lang="fr-CA" sz="16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build</a:t>
            </a:r>
            <a:r>
              <a:rPr lang="fr-CA" sz="1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A" sz="16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momentum</a:t>
            </a:r>
            <a:r>
              <a:rPr lang="fr-CA" sz="1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on the first </a:t>
            </a:r>
            <a:r>
              <a:rPr lang="fr-CA" sz="1600" dirty="0">
                <a:latin typeface="-webkit-standard"/>
              </a:rPr>
              <a:t>VIP</a:t>
            </a:r>
            <a:r>
              <a:rPr lang="fr-CA" sz="1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and </a:t>
            </a:r>
            <a:r>
              <a:rPr lang="fr-CA" sz="16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then</a:t>
            </a:r>
            <a:r>
              <a:rPr lang="fr-CA" sz="1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A" sz="16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you</a:t>
            </a:r>
            <a:r>
              <a:rPr lang="fr-CA" sz="1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surf the </a:t>
            </a:r>
            <a:r>
              <a:rPr lang="fr-CA" sz="16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wave</a:t>
            </a:r>
            <a:r>
              <a:rPr lang="fr-CA" sz="1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for the </a:t>
            </a:r>
            <a:r>
              <a:rPr lang="fr-CA" sz="16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others</a:t>
            </a:r>
            <a:r>
              <a:rPr lang="fr-CA" sz="1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A" sz="16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with</a:t>
            </a:r>
            <a:r>
              <a:rPr lang="fr-CA" sz="1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the </a:t>
            </a:r>
            <a:r>
              <a:rPr lang="fr-CA" sz="16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same</a:t>
            </a:r>
            <a:r>
              <a:rPr lang="fr-CA" sz="1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clients </a:t>
            </a:r>
            <a:r>
              <a:rPr lang="fr-CA" sz="16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who</a:t>
            </a:r>
            <a:r>
              <a:rPr lang="fr-CA" sz="1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invite </a:t>
            </a:r>
            <a:r>
              <a:rPr lang="fr-CA" sz="16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friends</a:t>
            </a:r>
            <a:br>
              <a:rPr lang="fr-CA" sz="1600" dirty="0"/>
            </a:br>
            <a:br>
              <a:rPr lang="fr-CA" sz="1600" u="sng" dirty="0"/>
            </a:br>
            <a:br>
              <a:rPr lang="fr-CA" sz="1600" u="sng" dirty="0"/>
            </a:br>
            <a:br>
              <a:rPr lang="fr-CA" sz="1600" dirty="0"/>
            </a:br>
            <a:endParaRPr sz="13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2525" y="1762125"/>
            <a:ext cx="6829425" cy="16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2826"/>
            <a:ext cx="9144000" cy="5130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7ef1368a76_0_71"/>
          <p:cNvSpPr txBox="1">
            <a:spLocks noGrp="1"/>
          </p:cNvSpPr>
          <p:nvPr>
            <p:ph type="title"/>
          </p:nvPr>
        </p:nvSpPr>
        <p:spPr>
          <a:xfrm>
            <a:off x="873465" y="174459"/>
            <a:ext cx="7683761" cy="12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-CA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Online </a:t>
            </a:r>
            <a:r>
              <a:rPr lang="fr-CA" sz="32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VIP INVITATION TEXT </a:t>
            </a:r>
            <a:r>
              <a:rPr lang="fr-CA" sz="32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from</a:t>
            </a:r>
            <a:r>
              <a:rPr lang="fr-CA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-CA" sz="32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Davincia</a:t>
            </a:r>
            <a:endParaRPr sz="32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9" name="Google Shape;379;g7ef1368a76_0_71"/>
          <p:cNvSpPr txBox="1"/>
          <p:nvPr/>
        </p:nvSpPr>
        <p:spPr>
          <a:xfrm>
            <a:off x="873465" y="1269980"/>
            <a:ext cx="7939200" cy="3225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Hi xx, </a:t>
            </a:r>
            <a:br>
              <a:rPr lang="fr-CA" dirty="0"/>
            </a:br>
            <a:r>
              <a:rPr lang="fr-CA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Here's</a:t>
            </a: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an </a:t>
            </a:r>
            <a:r>
              <a:rPr lang="fr-CA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opportunity</a:t>
            </a: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to </a:t>
            </a:r>
            <a:r>
              <a:rPr lang="fr-CA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take</a:t>
            </a: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A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some</a:t>
            </a: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time </a:t>
            </a:r>
            <a:r>
              <a:rPr lang="fr-CA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just</a:t>
            </a: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for YOU and </a:t>
            </a:r>
            <a:r>
              <a:rPr lang="fr-CA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experience</a:t>
            </a: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the Biocompatible® Care, a face </a:t>
            </a:r>
            <a:r>
              <a:rPr lang="fr-CA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mask</a:t>
            </a: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A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that</a:t>
            </a: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A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is</a:t>
            </a: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alive, like </a:t>
            </a:r>
            <a:r>
              <a:rPr lang="fr-CA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your</a:t>
            </a: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skin, and </a:t>
            </a:r>
            <a:r>
              <a:rPr lang="fr-CA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that</a:t>
            </a: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A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will</a:t>
            </a: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A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vitalize</a:t>
            </a: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A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it</a:t>
            </a: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by </a:t>
            </a:r>
            <a:r>
              <a:rPr lang="fr-CA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optimizing</a:t>
            </a: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A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its</a:t>
            </a: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skin flora.</a:t>
            </a:r>
            <a:br>
              <a:rPr lang="fr-CA" dirty="0"/>
            </a:b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I know </a:t>
            </a:r>
            <a:r>
              <a:rPr lang="fr-CA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your</a:t>
            </a: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skin </a:t>
            </a:r>
            <a:r>
              <a:rPr lang="fr-CA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will</a:t>
            </a: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love </a:t>
            </a:r>
            <a:r>
              <a:rPr lang="fr-CA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these</a:t>
            </a: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100% </a:t>
            </a:r>
            <a:r>
              <a:rPr lang="fr-CA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natural</a:t>
            </a: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and effective </a:t>
            </a:r>
            <a:r>
              <a:rPr lang="fr-CA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products</a:t>
            </a: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A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from</a:t>
            </a: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A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Quebec</a:t>
            </a: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</a:t>
            </a:r>
            <a:br>
              <a:rPr lang="fr-CA" dirty="0"/>
            </a:b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I </a:t>
            </a:r>
            <a:r>
              <a:rPr lang="fr-CA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am</a:t>
            </a: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A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inviting</a:t>
            </a: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A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you</a:t>
            </a: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to the </a:t>
            </a:r>
            <a:r>
              <a:rPr lang="fr-CA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Davincia</a:t>
            </a: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A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virtual</a:t>
            </a: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party!</a:t>
            </a:r>
            <a:br>
              <a:rPr lang="fr-CA" dirty="0"/>
            </a:b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On the menu: </a:t>
            </a:r>
            <a:br>
              <a:rPr lang="fr-CA" dirty="0"/>
            </a:b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-</a:t>
            </a:r>
            <a:r>
              <a:rPr lang="fr-CA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Conference</a:t>
            </a: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on XXXXXXXXXXX</a:t>
            </a:r>
            <a:br>
              <a:rPr lang="fr-CA" dirty="0"/>
            </a:b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-Attendance </a:t>
            </a:r>
            <a:r>
              <a:rPr lang="fr-CA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prizes</a:t>
            </a:r>
            <a:br>
              <a:rPr lang="fr-CA" dirty="0"/>
            </a:b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-Gifts  </a:t>
            </a:r>
            <a:br>
              <a:rPr lang="fr-CA" dirty="0"/>
            </a:b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On </a:t>
            </a:r>
            <a:r>
              <a:rPr lang="fr-CA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xxxx</a:t>
            </a: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at xx </a:t>
            </a:r>
            <a:r>
              <a:rPr lang="fr-CA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hr</a:t>
            </a: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by ( </a:t>
            </a:r>
            <a:r>
              <a:rPr lang="fr-CA" dirty="0">
                <a:latin typeface="-webkit-standard"/>
              </a:rPr>
              <a:t>Z</a:t>
            </a: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oom, Teams)</a:t>
            </a:r>
            <a:br>
              <a:rPr lang="fr-CA" dirty="0"/>
            </a:b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2 simple </a:t>
            </a:r>
            <a:r>
              <a:rPr lang="fr-CA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steps</a:t>
            </a: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:</a:t>
            </a:r>
            <a:br>
              <a:rPr lang="fr-CA" dirty="0"/>
            </a:b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1- </a:t>
            </a:r>
            <a:r>
              <a:rPr lang="fr-CA" dirty="0" err="1">
                <a:latin typeface="-webkit-standard"/>
              </a:rPr>
              <a:t>Purchase</a:t>
            </a:r>
            <a:r>
              <a:rPr lang="fr-CA" dirty="0">
                <a:latin typeface="-webkit-standard"/>
              </a:rPr>
              <a:t> </a:t>
            </a:r>
            <a:r>
              <a:rPr lang="fr-CA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this</a:t>
            </a: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A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wonderful</a:t>
            </a: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A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professional</a:t>
            </a: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A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treatment</a:t>
            </a: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to do </a:t>
            </a:r>
            <a:r>
              <a:rPr lang="fr-CA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it</a:t>
            </a: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A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with</a:t>
            </a: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us by </a:t>
            </a:r>
            <a:r>
              <a:rPr lang="fr-CA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replying</a:t>
            </a: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to </a:t>
            </a:r>
            <a:r>
              <a:rPr lang="fr-CA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this</a:t>
            </a: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message or by </a:t>
            </a:r>
            <a:r>
              <a:rPr lang="fr-CA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contacting</a:t>
            </a: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me at (area)-xxx-</a:t>
            </a:r>
            <a:r>
              <a:rPr lang="fr-CA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xxxx</a:t>
            </a:r>
            <a:br>
              <a:rPr lang="fr-CA" dirty="0"/>
            </a:b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2- </a:t>
            </a:r>
            <a:r>
              <a:rPr lang="fr-CA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Register</a:t>
            </a: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to </a:t>
            </a:r>
            <a:r>
              <a:rPr lang="fr-CA" dirty="0">
                <a:latin typeface="-webkit-standard"/>
              </a:rPr>
              <a:t>book</a:t>
            </a: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A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your</a:t>
            </a: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place (</a:t>
            </a:r>
            <a:r>
              <a:rPr lang="fr-CA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limited</a:t>
            </a: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places) </a:t>
            </a:r>
            <a:br>
              <a:rPr lang="fr-CA" dirty="0"/>
            </a:br>
            <a:r>
              <a:rPr lang="fr-CA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Here</a:t>
            </a: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A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is</a:t>
            </a: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the </a:t>
            </a:r>
            <a:r>
              <a:rPr lang="fr-CA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link</a:t>
            </a: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to </a:t>
            </a:r>
            <a:r>
              <a:rPr lang="fr-CA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register</a:t>
            </a: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↓</a:t>
            </a:r>
            <a:br>
              <a:rPr lang="fr-CA" dirty="0"/>
            </a:b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I look </a:t>
            </a:r>
            <a:r>
              <a:rPr lang="fr-CA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forward</a:t>
            </a: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to seeing </a:t>
            </a:r>
            <a:r>
              <a:rPr lang="fr-CA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you</a:t>
            </a: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A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there</a:t>
            </a: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! </a:t>
            </a:r>
            <a:br>
              <a:rPr lang="fr-CA" dirty="0"/>
            </a:br>
            <a:br>
              <a:rPr lang="fr-CA" sz="1800" dirty="0"/>
            </a:br>
            <a:br>
              <a:rPr lang="fr-CA" sz="1800" dirty="0"/>
            </a:br>
            <a:endParaRPr lang="fr-CA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53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7ef1368a76_0_128"/>
          <p:cNvSpPr txBox="1"/>
          <p:nvPr/>
        </p:nvSpPr>
        <p:spPr>
          <a:xfrm>
            <a:off x="209925" y="987475"/>
            <a:ext cx="5654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4" name="Google Shape;284;g7ef1368a76_0_1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g7ef1368a76_0_1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11450" y="2152650"/>
            <a:ext cx="3147974" cy="2345174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g7ef1368a76_0_128"/>
          <p:cNvSpPr txBox="1"/>
          <p:nvPr/>
        </p:nvSpPr>
        <p:spPr>
          <a:xfrm>
            <a:off x="209925" y="333625"/>
            <a:ext cx="5654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CA" sz="24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CREATING AN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CA" sz="30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EVENT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7" name="Google Shape;287;g7ef1368a76_0_1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8850" y="1409350"/>
            <a:ext cx="965319" cy="87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g7ef1368a76_0_1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40850" y="1462642"/>
            <a:ext cx="682150" cy="76748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7ef1368a76_0_128"/>
          <p:cNvSpPr txBox="1"/>
          <p:nvPr/>
        </p:nvSpPr>
        <p:spPr>
          <a:xfrm>
            <a:off x="318850" y="2565700"/>
            <a:ext cx="2859900" cy="21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-CA" sz="1300" dirty="0" err="1"/>
              <a:t>Choose</a:t>
            </a:r>
            <a:r>
              <a:rPr lang="fr-CA" sz="1300" dirty="0"/>
              <a:t> an audience</a:t>
            </a: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-CA" sz="1300" dirty="0" err="1"/>
              <a:t>Choose</a:t>
            </a:r>
            <a:r>
              <a:rPr lang="fr-CA" sz="1300" dirty="0"/>
              <a:t> a budget</a:t>
            </a: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-CA" sz="1300" dirty="0"/>
              <a:t>Invite people to the </a:t>
            </a:r>
            <a:r>
              <a:rPr lang="fr-CA" sz="1300" dirty="0" err="1"/>
              <a:t>event</a:t>
            </a:r>
            <a:r>
              <a:rPr lang="fr-CA" sz="1300" dirty="0"/>
              <a:t> </a:t>
            </a: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-CA" sz="1300" dirty="0"/>
              <a:t>(</a:t>
            </a:r>
            <a:r>
              <a:rPr lang="fr-CA" sz="1300" dirty="0" err="1"/>
              <a:t>when</a:t>
            </a:r>
            <a:r>
              <a:rPr lang="fr-CA" sz="1300" dirty="0"/>
              <a:t> </a:t>
            </a:r>
            <a:r>
              <a:rPr lang="fr-CA" sz="1300" dirty="0" err="1"/>
              <a:t>they</a:t>
            </a:r>
            <a:r>
              <a:rPr lang="fr-CA" sz="1300" dirty="0"/>
              <a:t> click </a:t>
            </a:r>
            <a:r>
              <a:rPr lang="fr-CA" sz="1300" dirty="0" err="1"/>
              <a:t>interested</a:t>
            </a:r>
            <a:r>
              <a:rPr lang="fr-CA" sz="1300" dirty="0"/>
              <a:t>, </a:t>
            </a:r>
            <a:r>
              <a:rPr lang="fr-CA" sz="1300" dirty="0" err="1"/>
              <a:t>their</a:t>
            </a:r>
            <a:r>
              <a:rPr lang="fr-CA" sz="1300" dirty="0"/>
              <a:t> </a:t>
            </a:r>
            <a:r>
              <a:rPr lang="fr-CA" sz="1300" dirty="0" err="1"/>
              <a:t>friends</a:t>
            </a:r>
            <a:r>
              <a:rPr lang="fr-CA" sz="1300" dirty="0"/>
              <a:t> </a:t>
            </a:r>
            <a:r>
              <a:rPr lang="fr-CA" sz="1300" dirty="0" err="1"/>
              <a:t>see</a:t>
            </a:r>
            <a:r>
              <a:rPr lang="fr-CA" sz="1300" dirty="0"/>
              <a:t> </a:t>
            </a:r>
            <a:r>
              <a:rPr lang="fr-CA" sz="1300" dirty="0" err="1"/>
              <a:t>it</a:t>
            </a:r>
            <a:r>
              <a:rPr lang="fr-CA" sz="1300" dirty="0"/>
              <a:t> </a:t>
            </a:r>
            <a:r>
              <a:rPr lang="fr-CA" sz="1300" dirty="0" err="1"/>
              <a:t>too</a:t>
            </a:r>
            <a:r>
              <a:rPr lang="fr-CA" sz="1300" dirty="0"/>
              <a:t>!)</a:t>
            </a: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-CA" sz="1300" dirty="0"/>
              <a:t>Post montages and </a:t>
            </a:r>
            <a:r>
              <a:rPr lang="fr-CA" sz="1300" dirty="0" err="1"/>
              <a:t>before</a:t>
            </a:r>
            <a:r>
              <a:rPr lang="fr-CA" sz="1300" dirty="0"/>
              <a:t>/</a:t>
            </a:r>
            <a:r>
              <a:rPr lang="fr-CA" sz="1300" dirty="0" err="1"/>
              <a:t>after</a:t>
            </a:r>
            <a:r>
              <a:rPr lang="fr-CA" sz="1300" dirty="0"/>
              <a:t> </a:t>
            </a:r>
            <a:r>
              <a:rPr lang="fr-CA" sz="1300" dirty="0" err="1"/>
              <a:t>pictures</a:t>
            </a:r>
            <a:r>
              <a:rPr lang="fr-CA" sz="1300" dirty="0"/>
              <a:t>, post </a:t>
            </a:r>
            <a:r>
              <a:rPr lang="fr-CA" sz="1300" dirty="0" err="1"/>
              <a:t>regularly</a:t>
            </a:r>
            <a:r>
              <a:rPr lang="fr-CA" sz="1300" dirty="0"/>
              <a:t> </a:t>
            </a:r>
            <a:r>
              <a:rPr lang="fr-CA" sz="1300" dirty="0" err="1"/>
              <a:t>with</a:t>
            </a:r>
            <a:r>
              <a:rPr lang="fr-CA" sz="1300" dirty="0"/>
              <a:t> a </a:t>
            </a:r>
            <a:r>
              <a:rPr lang="fr-CA" sz="1300" dirty="0" err="1"/>
              <a:t>countdown</a:t>
            </a:r>
            <a:endParaRPr lang="fr-CA" sz="1300" dirty="0"/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-CA" sz="1300" dirty="0" err="1"/>
              <a:t>Confirm</a:t>
            </a:r>
            <a:r>
              <a:rPr lang="fr-CA" sz="1300" dirty="0"/>
              <a:t> </a:t>
            </a:r>
            <a:r>
              <a:rPr lang="fr-CA" sz="1300" dirty="0" err="1"/>
              <a:t>attendance</a:t>
            </a:r>
            <a:r>
              <a:rPr lang="fr-CA" sz="1300" dirty="0"/>
              <a:t>!</a:t>
            </a:r>
            <a:endParaRPr sz="13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7ef1368a76_0_167"/>
          <p:cNvSpPr txBox="1"/>
          <p:nvPr/>
        </p:nvSpPr>
        <p:spPr>
          <a:xfrm>
            <a:off x="106050" y="336550"/>
            <a:ext cx="4919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-CA" sz="4400" b="0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Get</a:t>
            </a:r>
            <a:r>
              <a:rPr lang="fr-CA" sz="44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-CA" sz="4400" b="0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Ready</a:t>
            </a:r>
            <a:r>
              <a:rPr lang="fr-CA" sz="44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!</a:t>
            </a:r>
            <a:endParaRPr sz="44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6" name="Google Shape;316;g7ef1368a76_0_167"/>
          <p:cNvSpPr txBox="1"/>
          <p:nvPr/>
        </p:nvSpPr>
        <p:spPr>
          <a:xfrm>
            <a:off x="0" y="1002250"/>
            <a:ext cx="9144000" cy="3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</a:pPr>
            <a:r>
              <a:rPr lang="fr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-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Visit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the portal to have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access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to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beautiful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images.</a:t>
            </a:r>
            <a:br>
              <a:rPr lang="fr-CA" sz="1800" dirty="0"/>
            </a:br>
            <a:r>
              <a:rPr lang="fr-CA" sz="1800" dirty="0"/>
              <a:t>-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Order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your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supply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of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products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for sales and gifts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with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purchase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</a:t>
            </a:r>
            <a:br>
              <a:rPr lang="fr-CA" sz="1800" dirty="0"/>
            </a:br>
            <a:r>
              <a:rPr lang="fr-CA" sz="1800" dirty="0"/>
              <a:t>-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The MODEL; a skin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that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needs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love and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wants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to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buy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</a:t>
            </a:r>
            <a:br>
              <a:rPr lang="fr-CA" sz="1800" dirty="0"/>
            </a:b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* (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take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her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pictures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before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and plan the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before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/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after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photo software to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save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time) </a:t>
            </a:r>
            <a:br>
              <a:rPr lang="fr-CA" sz="1800" dirty="0"/>
            </a:br>
            <a:r>
              <a:rPr lang="fr-CA" sz="1800" dirty="0"/>
              <a:t>-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Plan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who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does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what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(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employees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friends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spouse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)</a:t>
            </a:r>
            <a:br>
              <a:rPr lang="fr-CA" sz="1800" dirty="0"/>
            </a:br>
            <a:r>
              <a:rPr lang="fr-CA" sz="1800" dirty="0"/>
              <a:t>-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Someone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to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take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pictures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(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it's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time to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build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bank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of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beautiful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-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pictures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of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you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giving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 care, of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your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institute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of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your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products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and show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that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there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are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many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people!</a:t>
            </a:r>
            <a:br>
              <a:rPr lang="fr-CA" sz="1800" dirty="0"/>
            </a:br>
            <a:r>
              <a:rPr lang="fr-CA" sz="1800" dirty="0"/>
              <a:t>-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Plan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who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will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close the sales!</a:t>
            </a:r>
            <a:br>
              <a:rPr lang="fr-CA" sz="1800" dirty="0"/>
            </a:br>
            <a:r>
              <a:rPr lang="fr-CA" sz="1800" dirty="0"/>
              <a:t>-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Prepare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your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recommendation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sheets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by client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with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basic care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products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</a:t>
            </a:r>
            <a:br>
              <a:rPr lang="fr-CA" sz="1800" dirty="0"/>
            </a:br>
            <a:r>
              <a:rPr lang="fr-CA" sz="1800" dirty="0"/>
              <a:t>-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Prepare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your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invoices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( if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paper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)</a:t>
            </a:r>
            <a:br>
              <a:rPr lang="fr-CA" sz="1800" dirty="0"/>
            </a:br>
            <a:r>
              <a:rPr lang="fr-CA" sz="1800" dirty="0"/>
              <a:t>-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Prepare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your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price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lists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</a:t>
            </a:r>
            <a:br>
              <a:rPr lang="fr-CA" sz="1800" dirty="0"/>
            </a:br>
            <a:r>
              <a:rPr lang="fr-CA" sz="1800" dirty="0"/>
              <a:t>-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Master the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subject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more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knowledge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= more confidence = more sales!</a:t>
            </a:r>
            <a:br>
              <a:rPr lang="fr-CA" sz="1800" dirty="0"/>
            </a:br>
            <a:r>
              <a:rPr lang="fr-CA" sz="1800" dirty="0"/>
              <a:t>-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Add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some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scent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!</a:t>
            </a:r>
            <a:br>
              <a:rPr lang="fr-CA" sz="1800" dirty="0"/>
            </a:br>
            <a:br>
              <a:rPr lang="fr-CA" sz="1800" dirty="0"/>
            </a:br>
            <a:endParaRPr lang="fr-CA" sz="1800" dirty="0"/>
          </a:p>
        </p:txBody>
      </p:sp>
      <p:sp>
        <p:nvSpPr>
          <p:cNvPr id="318" name="Google Shape;318;g7ef1368a76_0_167"/>
          <p:cNvSpPr/>
          <p:nvPr/>
        </p:nvSpPr>
        <p:spPr>
          <a:xfrm>
            <a:off x="0" y="0"/>
            <a:ext cx="9144000" cy="175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g7ef1368a76_0_148"/>
          <p:cNvPicPr preferRelativeResize="0"/>
          <p:nvPr/>
        </p:nvPicPr>
        <p:blipFill rotWithShape="1">
          <a:blip r:embed="rId3">
            <a:alphaModFix/>
          </a:blip>
          <a:srcRect r="11855"/>
          <a:stretch/>
        </p:blipFill>
        <p:spPr>
          <a:xfrm>
            <a:off x="2352300" y="0"/>
            <a:ext cx="67917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g7ef1368a76_0_1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3429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g7ef1368a76_0_148"/>
          <p:cNvSpPr txBox="1"/>
          <p:nvPr/>
        </p:nvSpPr>
        <p:spPr>
          <a:xfrm>
            <a:off x="818750" y="395425"/>
            <a:ext cx="55671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" sz="30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WHAT?</a:t>
            </a:r>
            <a:endParaRPr sz="30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6" name="Google Shape;326;g7ef1368a76_0_148"/>
          <p:cNvSpPr txBox="1"/>
          <p:nvPr/>
        </p:nvSpPr>
        <p:spPr>
          <a:xfrm>
            <a:off x="4977300" y="3602076"/>
            <a:ext cx="41667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100" dirty="0">
                <a:solidFill>
                  <a:schemeClr val="dk1"/>
                </a:solidFill>
              </a:rPr>
              <a:t>Fun / </a:t>
            </a:r>
            <a:r>
              <a:rPr lang="fr-CA" sz="1100" dirty="0" err="1">
                <a:solidFill>
                  <a:schemeClr val="dk1"/>
                </a:solidFill>
              </a:rPr>
              <a:t>Experience</a:t>
            </a:r>
            <a:r>
              <a:rPr lang="fr-CA" sz="1100" dirty="0">
                <a:solidFill>
                  <a:schemeClr val="dk1"/>
                </a:solidFill>
              </a:rPr>
              <a:t> / </a:t>
            </a:r>
            <a:r>
              <a:rPr lang="fr-CA" sz="1100" dirty="0" err="1">
                <a:solidFill>
                  <a:schemeClr val="dk1"/>
                </a:solidFill>
              </a:rPr>
              <a:t>Teaching</a:t>
            </a:r>
            <a:r>
              <a:rPr lang="fr-CA" sz="1100" dirty="0">
                <a:solidFill>
                  <a:schemeClr val="dk1"/>
                </a:solidFill>
              </a:rPr>
              <a:t> / Gifts / Sales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g7ef1368a76_0_110"/>
          <p:cNvPicPr preferRelativeResize="0"/>
          <p:nvPr/>
        </p:nvPicPr>
        <p:blipFill rotWithShape="1">
          <a:blip r:embed="rId3">
            <a:alphaModFix/>
          </a:blip>
          <a:srcRect l="2152" t="15750" b="31211"/>
          <a:stretch/>
        </p:blipFill>
        <p:spPr>
          <a:xfrm>
            <a:off x="-95910" y="0"/>
            <a:ext cx="933582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g7ef1368a76_0_110"/>
          <p:cNvSpPr txBox="1">
            <a:spLocks noGrp="1"/>
          </p:cNvSpPr>
          <p:nvPr>
            <p:ph type="title"/>
          </p:nvPr>
        </p:nvSpPr>
        <p:spPr>
          <a:xfrm>
            <a:off x="1143000" y="1365322"/>
            <a:ext cx="68580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-CA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SPONSORSHIPS</a:t>
            </a:r>
            <a:endParaRPr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3" name="Google Shape;333;g7ef1368a76_0_110"/>
          <p:cNvSpPr txBox="1"/>
          <p:nvPr/>
        </p:nvSpPr>
        <p:spPr>
          <a:xfrm>
            <a:off x="5742300" y="141579"/>
            <a:ext cx="3401700" cy="32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 err="1"/>
              <a:t>Women's</a:t>
            </a:r>
            <a:r>
              <a:rPr lang="fr-CA" dirty="0"/>
              <a:t> </a:t>
            </a:r>
            <a:r>
              <a:rPr lang="fr-CA" dirty="0" err="1"/>
              <a:t>clothing</a:t>
            </a:r>
            <a:r>
              <a:rPr lang="fr-CA" dirty="0"/>
              <a:t> store </a:t>
            </a: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Natural </a:t>
            </a:r>
            <a:r>
              <a:rPr lang="fr-CA" dirty="0" err="1"/>
              <a:t>products</a:t>
            </a:r>
            <a:r>
              <a:rPr lang="fr-CA" dirty="0"/>
              <a:t> store</a:t>
            </a: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 err="1"/>
              <a:t>Hairdressers</a:t>
            </a:r>
            <a:endParaRPr lang="fr-CA" dirty="0"/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 err="1"/>
              <a:t>Manicurists</a:t>
            </a:r>
            <a:endParaRPr lang="fr-CA" dirty="0"/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Massage </a:t>
            </a:r>
            <a:r>
              <a:rPr lang="fr-CA" dirty="0" err="1"/>
              <a:t>therapists</a:t>
            </a:r>
            <a:endParaRPr lang="fr-CA" dirty="0"/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Spa</a:t>
            </a: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Yoga center</a:t>
            </a: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Gym</a:t>
            </a: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Restaurant</a:t>
            </a: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Catering</a:t>
            </a: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 err="1"/>
              <a:t>Florists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7ef1368a76_0_16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g7ef1368a76_0_162"/>
          <p:cNvSpPr txBox="1">
            <a:spLocks noGrp="1"/>
          </p:cNvSpPr>
          <p:nvPr>
            <p:ph type="title"/>
          </p:nvPr>
        </p:nvSpPr>
        <p:spPr>
          <a:xfrm>
            <a:off x="1279721" y="909238"/>
            <a:ext cx="6858000" cy="2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-CA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OVER THE COURSE OF </a:t>
            </a:r>
            <a:br>
              <a:rPr lang="fr-CA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fr-CA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 EVENING</a:t>
            </a:r>
            <a:endParaRPr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40" name="Google Shape;340;g7ef1368a76_0_162"/>
          <p:cNvCxnSpPr/>
          <p:nvPr/>
        </p:nvCxnSpPr>
        <p:spPr>
          <a:xfrm>
            <a:off x="-21000" y="3741975"/>
            <a:ext cx="7956600" cy="10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41" name="Google Shape;341;g7ef1368a76_0_162"/>
          <p:cNvSpPr txBox="1"/>
          <p:nvPr/>
        </p:nvSpPr>
        <p:spPr>
          <a:xfrm>
            <a:off x="568800" y="3993775"/>
            <a:ext cx="7806000" cy="7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8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Get</a:t>
            </a:r>
            <a:r>
              <a:rPr lang="fr-CA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CA" sz="18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them</a:t>
            </a:r>
            <a:r>
              <a:rPr lang="fr-CA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fr-CA" sz="18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participate</a:t>
            </a:r>
            <a:r>
              <a:rPr lang="fr-CA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fr-CA" sz="18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ask</a:t>
            </a:r>
            <a:r>
              <a:rPr lang="fr-CA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questions!</a:t>
            </a: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6" name="Google Shape;346;g7ef1368a76_0_196"/>
          <p:cNvGraphicFramePr/>
          <p:nvPr/>
        </p:nvGraphicFramePr>
        <p:xfrm>
          <a:off x="581026" y="968375"/>
          <a:ext cx="7981900" cy="3317850"/>
        </p:xfrm>
        <a:graphic>
          <a:graphicData uri="http://schemas.openxmlformats.org/drawingml/2006/table">
            <a:tbl>
              <a:tblPr bandRow="1">
                <a:noFill/>
                <a:tableStyleId>{7E81D224-28A8-4C1C-BF6A-FC39A093E432}</a:tableStyleId>
              </a:tblPr>
              <a:tblGrid>
                <a:gridCol w="1995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ACNÉ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" sz="16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HYPERSÉCRÉTION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DE SÉBUM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POINTS NOIRS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PORES DILATÉS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ROSACÉ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ACNÉ - ROSACÉ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" sz="18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TACHES BRUNES 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&amp; MELASMA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RIDES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PEAU RELÂCHÉE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CERNES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POCHES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CICATRICE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47" name="Google Shape;347;g7ef1368a76_0_196"/>
          <p:cNvSpPr/>
          <p:nvPr/>
        </p:nvSpPr>
        <p:spPr>
          <a:xfrm>
            <a:off x="581026" y="912750"/>
            <a:ext cx="7981800" cy="3318000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g7ef1368a76_0_196"/>
          <p:cNvSpPr txBox="1"/>
          <p:nvPr/>
        </p:nvSpPr>
        <p:spPr>
          <a:xfrm>
            <a:off x="581026" y="1268775"/>
            <a:ext cx="7981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SzPts val="3200"/>
            </a:pPr>
            <a:r>
              <a:rPr lang="fr-CA" sz="32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LAUGHTER &amp; PLEASURE FOR THE SENSES</a:t>
            </a:r>
            <a:endParaRPr sz="3200" b="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9" name="Google Shape;349;g7ef1368a76_0_196"/>
          <p:cNvSpPr txBox="1"/>
          <p:nvPr/>
        </p:nvSpPr>
        <p:spPr>
          <a:xfrm>
            <a:off x="1052900" y="2275300"/>
            <a:ext cx="6839400" cy="10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300" dirty="0" err="1">
                <a:solidFill>
                  <a:srgbClr val="FFFFFF"/>
                </a:solidFill>
              </a:rPr>
              <a:t>Make</a:t>
            </a:r>
            <a:r>
              <a:rPr lang="fr-CA" sz="1300" dirty="0">
                <a:solidFill>
                  <a:srgbClr val="FFFFFF"/>
                </a:solidFill>
              </a:rPr>
              <a:t> people </a:t>
            </a:r>
            <a:r>
              <a:rPr lang="fr-CA" sz="1300" dirty="0" err="1">
                <a:solidFill>
                  <a:srgbClr val="FFFFFF"/>
                </a:solidFill>
              </a:rPr>
              <a:t>laugh</a:t>
            </a:r>
            <a:r>
              <a:rPr lang="fr-CA" sz="1300" dirty="0">
                <a:solidFill>
                  <a:srgbClr val="FFFFFF"/>
                </a:solidFill>
              </a:rPr>
              <a:t>; </a:t>
            </a:r>
            <a:r>
              <a:rPr lang="fr-CA" sz="1300" dirty="0" err="1">
                <a:solidFill>
                  <a:srgbClr val="FFFFFF"/>
                </a:solidFill>
              </a:rPr>
              <a:t>laughter</a:t>
            </a:r>
            <a:r>
              <a:rPr lang="fr-CA" sz="1300" dirty="0">
                <a:solidFill>
                  <a:srgbClr val="FFFFFF"/>
                </a:solidFill>
              </a:rPr>
              <a:t> </a:t>
            </a:r>
            <a:r>
              <a:rPr lang="fr-CA" sz="1300" dirty="0" err="1">
                <a:solidFill>
                  <a:srgbClr val="FFFFFF"/>
                </a:solidFill>
              </a:rPr>
              <a:t>increases</a:t>
            </a:r>
            <a:r>
              <a:rPr lang="fr-CA" sz="1300" dirty="0">
                <a:solidFill>
                  <a:srgbClr val="FFFFFF"/>
                </a:solidFill>
              </a:rPr>
              <a:t> information </a:t>
            </a:r>
            <a:r>
              <a:rPr lang="fr-CA" sz="1300" dirty="0" err="1">
                <a:solidFill>
                  <a:srgbClr val="FFFFFF"/>
                </a:solidFill>
              </a:rPr>
              <a:t>retention</a:t>
            </a:r>
            <a:endParaRPr lang="fr-CA" sz="1300" dirty="0">
              <a:solidFill>
                <a:srgbClr val="FFFF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300" dirty="0" err="1">
                <a:solidFill>
                  <a:srgbClr val="FFFFFF"/>
                </a:solidFill>
              </a:rPr>
              <a:t>Make</a:t>
            </a:r>
            <a:r>
              <a:rPr lang="fr-CA" sz="1300" dirty="0">
                <a:solidFill>
                  <a:srgbClr val="FFFFFF"/>
                </a:solidFill>
              </a:rPr>
              <a:t> people </a:t>
            </a:r>
            <a:r>
              <a:rPr lang="fr-CA" sz="1300" dirty="0" err="1">
                <a:solidFill>
                  <a:srgbClr val="FFFFFF"/>
                </a:solidFill>
              </a:rPr>
              <a:t>touch</a:t>
            </a:r>
            <a:r>
              <a:rPr lang="fr-CA" sz="1300" dirty="0">
                <a:solidFill>
                  <a:srgbClr val="FFFFFF"/>
                </a:solidFill>
              </a:rPr>
              <a:t>, </a:t>
            </a:r>
            <a:r>
              <a:rPr lang="fr-CA" sz="1300" dirty="0" err="1">
                <a:solidFill>
                  <a:srgbClr val="FFFFFF"/>
                </a:solidFill>
              </a:rPr>
              <a:t>feel</a:t>
            </a:r>
            <a:r>
              <a:rPr lang="fr-CA" sz="1300" dirty="0">
                <a:solidFill>
                  <a:srgbClr val="FFFFFF"/>
                </a:solidFill>
              </a:rPr>
              <a:t>; use the </a:t>
            </a:r>
            <a:r>
              <a:rPr lang="fr-CA" sz="1300" dirty="0" err="1">
                <a:solidFill>
                  <a:srgbClr val="FFFFFF"/>
                </a:solidFill>
              </a:rPr>
              <a:t>senses</a:t>
            </a:r>
            <a:r>
              <a:rPr lang="fr-CA" sz="1300" dirty="0">
                <a:solidFill>
                  <a:srgbClr val="FFFFFF"/>
                </a:solidFill>
              </a:rPr>
              <a:t>!</a:t>
            </a: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300" dirty="0">
                <a:solidFill>
                  <a:srgbClr val="FFFFFF"/>
                </a:solidFill>
              </a:rPr>
              <a:t>Run </a:t>
            </a:r>
            <a:r>
              <a:rPr lang="fr-CA" sz="1300" dirty="0" err="1">
                <a:solidFill>
                  <a:srgbClr val="FFFFFF"/>
                </a:solidFill>
              </a:rPr>
              <a:t>through</a:t>
            </a:r>
            <a:r>
              <a:rPr lang="fr-CA" sz="1300" dirty="0">
                <a:solidFill>
                  <a:srgbClr val="FFFFFF"/>
                </a:solidFill>
              </a:rPr>
              <a:t> the </a:t>
            </a:r>
            <a:r>
              <a:rPr lang="fr-CA" sz="1300" dirty="0" err="1">
                <a:solidFill>
                  <a:srgbClr val="FFFFFF"/>
                </a:solidFill>
              </a:rPr>
              <a:t>order</a:t>
            </a:r>
            <a:r>
              <a:rPr lang="fr-CA" sz="1300" dirty="0">
                <a:solidFill>
                  <a:srgbClr val="FFFFFF"/>
                </a:solidFill>
              </a:rPr>
              <a:t> of </a:t>
            </a:r>
            <a:r>
              <a:rPr lang="fr-CA" sz="1300" dirty="0" err="1">
                <a:solidFill>
                  <a:srgbClr val="FFFFFF"/>
                </a:solidFill>
              </a:rPr>
              <a:t>products</a:t>
            </a:r>
            <a:r>
              <a:rPr lang="fr-CA" sz="1300" dirty="0">
                <a:solidFill>
                  <a:srgbClr val="FFFFFF"/>
                </a:solidFill>
              </a:rPr>
              <a:t> </a:t>
            </a:r>
            <a:r>
              <a:rPr lang="fr-CA" sz="1300" dirty="0" err="1">
                <a:solidFill>
                  <a:srgbClr val="FFFFFF"/>
                </a:solidFill>
              </a:rPr>
              <a:t>used</a:t>
            </a:r>
            <a:r>
              <a:rPr lang="fr-CA" sz="1300" dirty="0">
                <a:solidFill>
                  <a:srgbClr val="FFFFFF"/>
                </a:solidFill>
              </a:rPr>
              <a:t> for the Care by </a:t>
            </a:r>
            <a:r>
              <a:rPr lang="fr-CA" sz="1300" dirty="0" err="1">
                <a:solidFill>
                  <a:srgbClr val="FFFFFF"/>
                </a:solidFill>
              </a:rPr>
              <a:t>giving</a:t>
            </a:r>
            <a:r>
              <a:rPr lang="fr-CA" sz="1300" dirty="0">
                <a:solidFill>
                  <a:srgbClr val="FFFFFF"/>
                </a:solidFill>
              </a:rPr>
              <a:t> key </a:t>
            </a:r>
            <a:r>
              <a:rPr lang="fr-CA" sz="1300" dirty="0" err="1">
                <a:solidFill>
                  <a:srgbClr val="FFFFFF"/>
                </a:solidFill>
              </a:rPr>
              <a:t>words</a:t>
            </a:r>
            <a:r>
              <a:rPr lang="fr-CA" sz="1300" dirty="0">
                <a:solidFill>
                  <a:srgbClr val="FFFFFF"/>
                </a:solidFill>
              </a:rPr>
              <a:t>  </a:t>
            </a: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300" i="1" dirty="0">
                <a:solidFill>
                  <a:srgbClr val="FFFFFF"/>
                </a:solidFill>
              </a:rPr>
              <a:t>How</a:t>
            </a:r>
            <a:r>
              <a:rPr lang="fr-CA" sz="1300" dirty="0">
                <a:solidFill>
                  <a:srgbClr val="FFFFFF"/>
                </a:solidFill>
              </a:rPr>
              <a:t> and </a:t>
            </a:r>
            <a:r>
              <a:rPr lang="fr-CA" sz="1300" i="1" dirty="0" err="1">
                <a:solidFill>
                  <a:srgbClr val="FFFFFF"/>
                </a:solidFill>
              </a:rPr>
              <a:t>when</a:t>
            </a:r>
            <a:r>
              <a:rPr lang="fr-CA" sz="1300" dirty="0">
                <a:solidFill>
                  <a:srgbClr val="FFFFFF"/>
                </a:solidFill>
              </a:rPr>
              <a:t> to use </a:t>
            </a:r>
            <a:r>
              <a:rPr lang="fr-CA" sz="1300" dirty="0" err="1">
                <a:solidFill>
                  <a:srgbClr val="FFFFFF"/>
                </a:solidFill>
              </a:rPr>
              <a:t>them</a:t>
            </a:r>
            <a:r>
              <a:rPr lang="fr-CA" sz="1300" dirty="0">
                <a:solidFill>
                  <a:srgbClr val="FFFFFF"/>
                </a:solidFill>
              </a:rPr>
              <a:t> (group </a:t>
            </a:r>
            <a:r>
              <a:rPr lang="fr-CA" sz="1300" dirty="0" err="1">
                <a:solidFill>
                  <a:srgbClr val="FFFFFF"/>
                </a:solidFill>
              </a:rPr>
              <a:t>pre</a:t>
            </a:r>
            <a:r>
              <a:rPr lang="fr-CA" sz="1300" dirty="0">
                <a:solidFill>
                  <a:srgbClr val="FFFFFF"/>
                </a:solidFill>
              </a:rPr>
              <a:t>-consultation)</a:t>
            </a: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endParaRPr sz="13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4" name="Google Shape;354;g7ef1368a76_0_202"/>
          <p:cNvGraphicFramePr/>
          <p:nvPr/>
        </p:nvGraphicFramePr>
        <p:xfrm>
          <a:off x="581026" y="968375"/>
          <a:ext cx="7981900" cy="3317850"/>
        </p:xfrm>
        <a:graphic>
          <a:graphicData uri="http://schemas.openxmlformats.org/drawingml/2006/table">
            <a:tbl>
              <a:tblPr bandRow="1">
                <a:noFill/>
                <a:tableStyleId>{7E81D224-28A8-4C1C-BF6A-FC39A093E432}</a:tableStyleId>
              </a:tblPr>
              <a:tblGrid>
                <a:gridCol w="1995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ACNÉ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" sz="16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HYPERSÉCRÉTION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DE SÉBUM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POINTS NOIRS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PORES DILATÉS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ROSACÉ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ACNÉ - ROSACÉ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" sz="18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TACHES BRUNES 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&amp; MELASMA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RIDES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PEAU RELÂCHÉE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CERNES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POCHES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CICATRICE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55" name="Google Shape;355;g7ef1368a76_0_202"/>
          <p:cNvSpPr/>
          <p:nvPr/>
        </p:nvSpPr>
        <p:spPr>
          <a:xfrm>
            <a:off x="581026" y="968375"/>
            <a:ext cx="7981800" cy="3318000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g7ef1368a76_0_202"/>
          <p:cNvSpPr txBox="1"/>
          <p:nvPr/>
        </p:nvSpPr>
        <p:spPr>
          <a:xfrm>
            <a:off x="581026" y="1124699"/>
            <a:ext cx="7981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SzPts val="3200"/>
            </a:pPr>
            <a:r>
              <a:rPr lang="fr-CA" sz="3200" dirty="0">
                <a:solidFill>
                  <a:srgbClr val="FFFFFF"/>
                </a:solidFill>
              </a:rPr>
              <a:t>SAVE TIME</a:t>
            </a:r>
          </a:p>
          <a:p>
            <a:pPr lvl="0" algn="ctr">
              <a:buSzPts val="3200"/>
            </a:pPr>
            <a:endParaRPr lang="fr-CA" dirty="0">
              <a:solidFill>
                <a:srgbClr val="FFFFFF"/>
              </a:solidFill>
            </a:endParaRPr>
          </a:p>
          <a:p>
            <a:pPr lvl="0" algn="ctr">
              <a:buSzPts val="3200"/>
            </a:pPr>
            <a:r>
              <a:rPr lang="fr" dirty="0">
                <a:solidFill>
                  <a:srgbClr val="FFFFFF"/>
                </a:solidFill>
              </a:rPr>
              <a:t>Be </a:t>
            </a:r>
            <a:r>
              <a:rPr lang="fr" dirty="0" err="1">
                <a:solidFill>
                  <a:srgbClr val="FFFFFF"/>
                </a:solidFill>
              </a:rPr>
              <a:t>strategic</a:t>
            </a:r>
            <a:r>
              <a:rPr lang="fr" dirty="0">
                <a:solidFill>
                  <a:srgbClr val="FFFFFF"/>
                </a:solidFill>
              </a:rPr>
              <a:t> ;-)</a:t>
            </a:r>
            <a:r>
              <a:rPr lang="fr" sz="32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3200" b="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7" name="Google Shape;357;g7ef1368a76_0_202"/>
          <p:cNvSpPr txBox="1"/>
          <p:nvPr/>
        </p:nvSpPr>
        <p:spPr>
          <a:xfrm>
            <a:off x="1186025" y="2401200"/>
            <a:ext cx="7636500" cy="15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001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CA" sz="1300" dirty="0">
                <a:solidFill>
                  <a:schemeClr val="bg1"/>
                </a:solidFill>
              </a:rPr>
              <a:t>-</a:t>
            </a:r>
            <a:r>
              <a:rPr lang="fr-CA" sz="1300" dirty="0" err="1">
                <a:solidFill>
                  <a:schemeClr val="bg1"/>
                </a:solidFill>
              </a:rPr>
              <a:t>Review</a:t>
            </a:r>
            <a:r>
              <a:rPr lang="fr-CA" sz="1300" dirty="0">
                <a:solidFill>
                  <a:schemeClr val="bg1"/>
                </a:solidFill>
              </a:rPr>
              <a:t> the </a:t>
            </a:r>
            <a:r>
              <a:rPr lang="fr-CA" sz="1300" dirty="0" err="1">
                <a:solidFill>
                  <a:schemeClr val="bg1"/>
                </a:solidFill>
              </a:rPr>
              <a:t>recommendation</a:t>
            </a:r>
            <a:r>
              <a:rPr lang="fr-CA" sz="1300" dirty="0">
                <a:solidFill>
                  <a:schemeClr val="bg1"/>
                </a:solidFill>
              </a:rPr>
              <a:t> for the basic </a:t>
            </a:r>
            <a:r>
              <a:rPr lang="fr-CA" sz="1300" dirty="0" err="1">
                <a:solidFill>
                  <a:schemeClr val="bg1"/>
                </a:solidFill>
              </a:rPr>
              <a:t>products</a:t>
            </a:r>
            <a:endParaRPr lang="fr-CA" sz="1300" dirty="0">
              <a:solidFill>
                <a:schemeClr val="bg1"/>
              </a:solidFill>
            </a:endParaRPr>
          </a:p>
          <a:p>
            <a:pPr marL="8001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CA" sz="1300" dirty="0">
                <a:solidFill>
                  <a:schemeClr val="bg1"/>
                </a:solidFill>
              </a:rPr>
              <a:t>-</a:t>
            </a:r>
            <a:r>
              <a:rPr lang="fr-CA" sz="1300" dirty="0" err="1">
                <a:solidFill>
                  <a:schemeClr val="bg1"/>
                </a:solidFill>
              </a:rPr>
              <a:t>Give</a:t>
            </a:r>
            <a:r>
              <a:rPr lang="fr-CA" sz="1300" dirty="0">
                <a:solidFill>
                  <a:schemeClr val="bg1"/>
                </a:solidFill>
              </a:rPr>
              <a:t> </a:t>
            </a:r>
            <a:r>
              <a:rPr lang="fr-CA" sz="1300" dirty="0" err="1">
                <a:solidFill>
                  <a:schemeClr val="bg1"/>
                </a:solidFill>
              </a:rPr>
              <a:t>examples</a:t>
            </a:r>
            <a:r>
              <a:rPr lang="fr-CA" sz="1300" dirty="0">
                <a:solidFill>
                  <a:schemeClr val="bg1"/>
                </a:solidFill>
              </a:rPr>
              <a:t>, </a:t>
            </a:r>
            <a:r>
              <a:rPr lang="fr-CA" sz="1300" dirty="0" err="1">
                <a:solidFill>
                  <a:schemeClr val="bg1"/>
                </a:solidFill>
              </a:rPr>
              <a:t>share</a:t>
            </a:r>
            <a:r>
              <a:rPr lang="fr-CA" sz="1300" dirty="0">
                <a:solidFill>
                  <a:schemeClr val="bg1"/>
                </a:solidFill>
              </a:rPr>
              <a:t> </a:t>
            </a:r>
            <a:r>
              <a:rPr lang="fr-CA" sz="1300" dirty="0" err="1">
                <a:solidFill>
                  <a:schemeClr val="bg1"/>
                </a:solidFill>
              </a:rPr>
              <a:t>tips</a:t>
            </a:r>
            <a:r>
              <a:rPr lang="fr-CA" sz="1300" dirty="0">
                <a:solidFill>
                  <a:schemeClr val="bg1"/>
                </a:solidFill>
              </a:rPr>
              <a:t> for usage</a:t>
            </a:r>
          </a:p>
          <a:p>
            <a:pPr marL="8001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CA" sz="1300" dirty="0">
                <a:solidFill>
                  <a:schemeClr val="bg1"/>
                </a:solidFill>
              </a:rPr>
              <a:t>-Have a </a:t>
            </a:r>
            <a:r>
              <a:rPr lang="fr-CA" sz="1300" dirty="0" err="1">
                <a:solidFill>
                  <a:schemeClr val="bg1"/>
                </a:solidFill>
              </a:rPr>
              <a:t>satisfied</a:t>
            </a:r>
            <a:r>
              <a:rPr lang="fr-CA" sz="1300" dirty="0">
                <a:solidFill>
                  <a:schemeClr val="bg1"/>
                </a:solidFill>
              </a:rPr>
              <a:t> </a:t>
            </a:r>
            <a:r>
              <a:rPr lang="fr-CA" sz="1300" dirty="0" err="1">
                <a:solidFill>
                  <a:schemeClr val="bg1"/>
                </a:solidFill>
              </a:rPr>
              <a:t>customer</a:t>
            </a:r>
            <a:r>
              <a:rPr lang="fr-CA" sz="1300" dirty="0">
                <a:solidFill>
                  <a:schemeClr val="bg1"/>
                </a:solidFill>
              </a:rPr>
              <a:t> </a:t>
            </a:r>
            <a:r>
              <a:rPr lang="fr-CA" sz="1300" dirty="0" err="1">
                <a:solidFill>
                  <a:schemeClr val="bg1"/>
                </a:solidFill>
              </a:rPr>
              <a:t>testify</a:t>
            </a:r>
            <a:endParaRPr lang="fr-CA" sz="1300" dirty="0">
              <a:solidFill>
                <a:schemeClr val="bg1"/>
              </a:solidFill>
            </a:endParaRPr>
          </a:p>
          <a:p>
            <a:pPr marL="8001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CA" sz="1300" dirty="0">
                <a:solidFill>
                  <a:schemeClr val="bg1"/>
                </a:solidFill>
              </a:rPr>
              <a:t>-</a:t>
            </a:r>
            <a:r>
              <a:rPr lang="fr-CA" sz="1300" dirty="0" err="1">
                <a:solidFill>
                  <a:schemeClr val="bg1"/>
                </a:solidFill>
              </a:rPr>
              <a:t>Quickly</a:t>
            </a:r>
            <a:r>
              <a:rPr lang="fr-CA" sz="1300" dirty="0">
                <a:solidFill>
                  <a:schemeClr val="bg1"/>
                </a:solidFill>
              </a:rPr>
              <a:t> </a:t>
            </a:r>
            <a:r>
              <a:rPr lang="fr-CA" sz="1300" dirty="0" err="1">
                <a:solidFill>
                  <a:schemeClr val="bg1"/>
                </a:solidFill>
              </a:rPr>
              <a:t>present</a:t>
            </a:r>
            <a:r>
              <a:rPr lang="fr-CA" sz="1300" dirty="0">
                <a:solidFill>
                  <a:schemeClr val="bg1"/>
                </a:solidFill>
              </a:rPr>
              <a:t> the </a:t>
            </a:r>
            <a:r>
              <a:rPr lang="fr-CA" sz="1300" dirty="0" err="1">
                <a:solidFill>
                  <a:schemeClr val="bg1"/>
                </a:solidFill>
              </a:rPr>
              <a:t>other</a:t>
            </a:r>
            <a:r>
              <a:rPr lang="fr-CA" sz="1300" dirty="0">
                <a:solidFill>
                  <a:schemeClr val="bg1"/>
                </a:solidFill>
              </a:rPr>
              <a:t> </a:t>
            </a:r>
            <a:r>
              <a:rPr lang="fr-CA" sz="1300" dirty="0" err="1">
                <a:solidFill>
                  <a:schemeClr val="bg1"/>
                </a:solidFill>
              </a:rPr>
              <a:t>Davincia</a:t>
            </a:r>
            <a:r>
              <a:rPr lang="fr-CA" sz="1300" dirty="0">
                <a:solidFill>
                  <a:schemeClr val="bg1"/>
                </a:solidFill>
              </a:rPr>
              <a:t> collections</a:t>
            </a:r>
          </a:p>
          <a:p>
            <a:pPr marL="8001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CA" sz="1300" dirty="0">
                <a:solidFill>
                  <a:schemeClr val="bg1"/>
                </a:solidFill>
              </a:rPr>
              <a:t>-</a:t>
            </a:r>
            <a:r>
              <a:rPr lang="fr-CA" sz="1300" dirty="0" err="1">
                <a:solidFill>
                  <a:schemeClr val="bg1"/>
                </a:solidFill>
              </a:rPr>
              <a:t>Present</a:t>
            </a:r>
            <a:r>
              <a:rPr lang="fr-CA" sz="1300" dirty="0">
                <a:solidFill>
                  <a:schemeClr val="bg1"/>
                </a:solidFill>
              </a:rPr>
              <a:t> </a:t>
            </a:r>
            <a:r>
              <a:rPr lang="fr-CA" sz="1300" dirty="0" err="1">
                <a:solidFill>
                  <a:schemeClr val="bg1"/>
                </a:solidFill>
              </a:rPr>
              <a:t>your</a:t>
            </a:r>
            <a:r>
              <a:rPr lang="fr-CA" sz="1300" dirty="0">
                <a:solidFill>
                  <a:schemeClr val="bg1"/>
                </a:solidFill>
              </a:rPr>
              <a:t> gifts </a:t>
            </a:r>
            <a:r>
              <a:rPr lang="fr-CA" sz="1300" dirty="0" err="1">
                <a:solidFill>
                  <a:schemeClr val="bg1"/>
                </a:solidFill>
              </a:rPr>
              <a:t>with</a:t>
            </a:r>
            <a:r>
              <a:rPr lang="fr-CA" sz="1300" dirty="0">
                <a:solidFill>
                  <a:schemeClr val="bg1"/>
                </a:solidFill>
              </a:rPr>
              <a:t> </a:t>
            </a:r>
            <a:r>
              <a:rPr lang="fr-CA" sz="1300" dirty="0" err="1">
                <a:solidFill>
                  <a:schemeClr val="bg1"/>
                </a:solidFill>
              </a:rPr>
              <a:t>purchase</a:t>
            </a:r>
            <a:r>
              <a:rPr lang="fr-CA" sz="1300" dirty="0">
                <a:solidFill>
                  <a:schemeClr val="bg1"/>
                </a:solidFill>
              </a:rPr>
              <a:t> in the </a:t>
            </a:r>
            <a:r>
              <a:rPr lang="fr-CA" sz="1300" dirty="0" err="1">
                <a:solidFill>
                  <a:schemeClr val="bg1"/>
                </a:solidFill>
              </a:rPr>
              <a:t>presence</a:t>
            </a:r>
            <a:r>
              <a:rPr lang="fr-CA" sz="1300" dirty="0">
                <a:solidFill>
                  <a:schemeClr val="bg1"/>
                </a:solidFill>
              </a:rPr>
              <a:t> of </a:t>
            </a:r>
            <a:r>
              <a:rPr lang="fr-CA" sz="1300" dirty="0" err="1">
                <a:solidFill>
                  <a:schemeClr val="bg1"/>
                </a:solidFill>
              </a:rPr>
              <a:t>everyone</a:t>
            </a:r>
            <a:endParaRPr sz="13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2" name="Google Shape;362;g7ef1368a76_0_190"/>
          <p:cNvGraphicFramePr/>
          <p:nvPr/>
        </p:nvGraphicFramePr>
        <p:xfrm>
          <a:off x="581026" y="968375"/>
          <a:ext cx="7981900" cy="3317850"/>
        </p:xfrm>
        <a:graphic>
          <a:graphicData uri="http://schemas.openxmlformats.org/drawingml/2006/table">
            <a:tbl>
              <a:tblPr bandRow="1">
                <a:noFill/>
                <a:tableStyleId>{7E81D224-28A8-4C1C-BF6A-FC39A093E432}</a:tableStyleId>
              </a:tblPr>
              <a:tblGrid>
                <a:gridCol w="1995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ACNÉ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" sz="16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HYPERSÉCRÉTION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DE SÉBUM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POINTS NOIRS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PORES DILATÉS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ROSACÉ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ACNÉ - ROSACÉ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" sz="18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TACHES BRUNES 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&amp; MELASMA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RIDES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PEAU RELÂCHÉE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CERNES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POCHES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CICATRICE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63" name="Google Shape;363;g7ef1368a76_0_190"/>
          <p:cNvSpPr/>
          <p:nvPr/>
        </p:nvSpPr>
        <p:spPr>
          <a:xfrm>
            <a:off x="581026" y="968375"/>
            <a:ext cx="7981800" cy="3318000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g7ef1368a76_0_190"/>
          <p:cNvSpPr txBox="1"/>
          <p:nvPr/>
        </p:nvSpPr>
        <p:spPr>
          <a:xfrm>
            <a:off x="580926" y="1247725"/>
            <a:ext cx="7981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SzPts val="3200"/>
            </a:pPr>
            <a:r>
              <a:rPr lang="fr-CA" sz="32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TAKE PICTURES/VIDEOS</a:t>
            </a:r>
            <a:endParaRPr sz="3200" b="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5" name="Google Shape;365;g7ef1368a76_0_190"/>
          <p:cNvSpPr txBox="1"/>
          <p:nvPr/>
        </p:nvSpPr>
        <p:spPr>
          <a:xfrm>
            <a:off x="1207000" y="2428125"/>
            <a:ext cx="6147900" cy="6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300" dirty="0">
                <a:solidFill>
                  <a:srgbClr val="FFFFFF"/>
                </a:solidFill>
              </a:rPr>
              <a:t>Do a  </a:t>
            </a:r>
            <a:r>
              <a:rPr lang="fr-CA" sz="1300" i="1" dirty="0">
                <a:solidFill>
                  <a:srgbClr val="FFFFFF"/>
                </a:solidFill>
              </a:rPr>
              <a:t>live </a:t>
            </a:r>
            <a:r>
              <a:rPr lang="fr-CA" sz="1300" dirty="0">
                <a:solidFill>
                  <a:srgbClr val="FFFFFF"/>
                </a:solidFill>
              </a:rPr>
              <a:t>on </a:t>
            </a:r>
            <a:r>
              <a:rPr lang="fr-CA" sz="1300" dirty="0" err="1">
                <a:solidFill>
                  <a:srgbClr val="FFFFFF"/>
                </a:solidFill>
              </a:rPr>
              <a:t>your</a:t>
            </a:r>
            <a:r>
              <a:rPr lang="fr-CA" sz="1300" dirty="0">
                <a:solidFill>
                  <a:srgbClr val="FFFFFF"/>
                </a:solidFill>
              </a:rPr>
              <a:t> social networks</a:t>
            </a: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300" dirty="0">
                <a:solidFill>
                  <a:srgbClr val="FFFFFF"/>
                </a:solidFill>
              </a:rPr>
              <a:t>Be </a:t>
            </a:r>
            <a:r>
              <a:rPr lang="fr-CA" sz="1300" dirty="0" err="1">
                <a:solidFill>
                  <a:srgbClr val="FFFFFF"/>
                </a:solidFill>
              </a:rPr>
              <a:t>dynamic</a:t>
            </a:r>
            <a:r>
              <a:rPr lang="fr-CA" sz="1300" dirty="0">
                <a:solidFill>
                  <a:srgbClr val="FFFFFF"/>
                </a:solidFill>
              </a:rPr>
              <a:t>; action calls to action</a:t>
            </a: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endParaRPr sz="13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0" name="Google Shape;370;g7ef1368a76_0_184"/>
          <p:cNvGraphicFramePr/>
          <p:nvPr/>
        </p:nvGraphicFramePr>
        <p:xfrm>
          <a:off x="581026" y="968375"/>
          <a:ext cx="7981900" cy="3317850"/>
        </p:xfrm>
        <a:graphic>
          <a:graphicData uri="http://schemas.openxmlformats.org/drawingml/2006/table">
            <a:tbl>
              <a:tblPr bandRow="1">
                <a:noFill/>
                <a:tableStyleId>{7E81D224-28A8-4C1C-BF6A-FC39A093E432}</a:tableStyleId>
              </a:tblPr>
              <a:tblGrid>
                <a:gridCol w="1995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ACNÉ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" sz="16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HYPERSÉCRÉTION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DE SÉBUM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POINTS NOIRS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PORES DILATÉS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ROSACÉ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ACNÉ - ROSACÉ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" sz="18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TACHES BRUNES 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&amp; MELASMA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RIDES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PEAU RELÂCHÉE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CERNES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POCHES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CICATRICE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71" name="Google Shape;371;g7ef1368a76_0_184"/>
          <p:cNvSpPr/>
          <p:nvPr/>
        </p:nvSpPr>
        <p:spPr>
          <a:xfrm>
            <a:off x="581026" y="968375"/>
            <a:ext cx="7981800" cy="3318000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g7ef1368a76_0_184"/>
          <p:cNvSpPr txBox="1"/>
          <p:nvPr/>
        </p:nvSpPr>
        <p:spPr>
          <a:xfrm>
            <a:off x="581026" y="1257824"/>
            <a:ext cx="7981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SzPts val="3200"/>
            </a:pPr>
            <a:r>
              <a:rPr lang="fr-CA" sz="32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LAUNCH THE DATE FOR THE NEXT</a:t>
            </a:r>
            <a:endParaRPr sz="3200" b="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3" name="Google Shape;373;g7ef1368a76_0_184"/>
          <p:cNvSpPr txBox="1"/>
          <p:nvPr/>
        </p:nvSpPr>
        <p:spPr>
          <a:xfrm>
            <a:off x="980300" y="2279400"/>
            <a:ext cx="6777300" cy="10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dirty="0">
                <a:solidFill>
                  <a:srgbClr val="FFFFFF"/>
                </a:solidFill>
              </a:rPr>
              <a:t>ALWAYS PREPARE FOR THE NEXT ONE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fr-CA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dirty="0" err="1">
                <a:solidFill>
                  <a:srgbClr val="FFFFFF"/>
                </a:solidFill>
              </a:rPr>
              <a:t>Ask</a:t>
            </a:r>
            <a:r>
              <a:rPr lang="fr-CA" dirty="0">
                <a:solidFill>
                  <a:srgbClr val="FFFFFF"/>
                </a:solidFill>
              </a:rPr>
              <a:t> </a:t>
            </a:r>
            <a:r>
              <a:rPr lang="fr-CA" dirty="0" err="1">
                <a:solidFill>
                  <a:srgbClr val="FFFFFF"/>
                </a:solidFill>
              </a:rPr>
              <a:t>your</a:t>
            </a:r>
            <a:r>
              <a:rPr lang="fr-CA" dirty="0">
                <a:solidFill>
                  <a:srgbClr val="FFFFFF"/>
                </a:solidFill>
              </a:rPr>
              <a:t> clients to invite </a:t>
            </a:r>
            <a:r>
              <a:rPr lang="fr-CA" dirty="0" err="1">
                <a:solidFill>
                  <a:srgbClr val="FFFFFF"/>
                </a:solidFill>
              </a:rPr>
              <a:t>friends</a:t>
            </a:r>
            <a:r>
              <a:rPr lang="fr-CA" dirty="0">
                <a:solidFill>
                  <a:srgbClr val="FFFFFF"/>
                </a:solidFill>
              </a:rPr>
              <a:t> to </a:t>
            </a:r>
            <a:r>
              <a:rPr lang="fr-CA" dirty="0" err="1">
                <a:solidFill>
                  <a:srgbClr val="FFFFFF"/>
                </a:solidFill>
              </a:rPr>
              <a:t>share</a:t>
            </a:r>
            <a:r>
              <a:rPr lang="fr-CA" dirty="0">
                <a:solidFill>
                  <a:srgbClr val="FFFFFF"/>
                </a:solidFill>
              </a:rPr>
              <a:t> the good news!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"/>
          <p:cNvSpPr txBox="1"/>
          <p:nvPr/>
        </p:nvSpPr>
        <p:spPr>
          <a:xfrm>
            <a:off x="602050" y="972600"/>
            <a:ext cx="7931400" cy="27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SzPts val="1800"/>
            </a:pPr>
            <a:r>
              <a:rPr lang="fr-CA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RE/LAUNCHING YOUR BUSINESS </a:t>
            </a:r>
          </a:p>
          <a:p>
            <a:pPr lvl="0" algn="ctr">
              <a:buSzPts val="1800"/>
            </a:pPr>
            <a:r>
              <a:rPr lang="fr-CA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THANKS TO VIPs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90" name="Google Shape;190;p1"/>
          <p:cNvCxnSpPr/>
          <p:nvPr/>
        </p:nvCxnSpPr>
        <p:spPr>
          <a:xfrm>
            <a:off x="569350" y="2171175"/>
            <a:ext cx="7996800" cy="132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5CC28D2E-4101-FBDE-61B7-EF759D8C0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8268" y="2409435"/>
            <a:ext cx="4367463" cy="2455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7ef1368a76_0_71"/>
          <p:cNvSpPr txBox="1">
            <a:spLocks noGrp="1"/>
          </p:cNvSpPr>
          <p:nvPr>
            <p:ph type="title"/>
          </p:nvPr>
        </p:nvSpPr>
        <p:spPr>
          <a:xfrm>
            <a:off x="1364250" y="696084"/>
            <a:ext cx="6415500" cy="12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-CA" sz="48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THE FOLLOWING DAY</a:t>
            </a:r>
            <a:endParaRPr sz="48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9" name="Google Shape;379;g7ef1368a76_0_71"/>
          <p:cNvSpPr txBox="1"/>
          <p:nvPr/>
        </p:nvSpPr>
        <p:spPr>
          <a:xfrm>
            <a:off x="710684" y="2140521"/>
            <a:ext cx="7939200" cy="24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42950" lvl="0" indent="-285750" algn="l" rtl="0">
              <a:spcBef>
                <a:spcPts val="5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CA" sz="1300" dirty="0">
                <a:solidFill>
                  <a:schemeClr val="dk1"/>
                </a:solidFill>
              </a:rPr>
              <a:t>Have </a:t>
            </a:r>
            <a:r>
              <a:rPr lang="fr-CA" sz="1300" dirty="0" err="1">
                <a:solidFill>
                  <a:schemeClr val="dk1"/>
                </a:solidFill>
              </a:rPr>
              <a:t>your</a:t>
            </a:r>
            <a:r>
              <a:rPr lang="fr-CA" sz="1300" dirty="0">
                <a:solidFill>
                  <a:schemeClr val="dk1"/>
                </a:solidFill>
              </a:rPr>
              <a:t> live </a:t>
            </a:r>
            <a:r>
              <a:rPr lang="fr-CA" sz="1300" dirty="0" err="1">
                <a:solidFill>
                  <a:schemeClr val="dk1"/>
                </a:solidFill>
              </a:rPr>
              <a:t>draw</a:t>
            </a:r>
            <a:r>
              <a:rPr lang="fr-CA" sz="1300" dirty="0">
                <a:solidFill>
                  <a:schemeClr val="dk1"/>
                </a:solidFill>
              </a:rPr>
              <a:t> for </a:t>
            </a:r>
            <a:r>
              <a:rPr lang="fr-CA" sz="1300" dirty="0" err="1">
                <a:solidFill>
                  <a:schemeClr val="dk1"/>
                </a:solidFill>
              </a:rPr>
              <a:t>yesterday's</a:t>
            </a:r>
            <a:r>
              <a:rPr lang="fr-CA" sz="1300" dirty="0">
                <a:solidFill>
                  <a:schemeClr val="dk1"/>
                </a:solidFill>
              </a:rPr>
              <a:t> </a:t>
            </a:r>
            <a:r>
              <a:rPr lang="fr-CA" sz="1300" dirty="0" err="1">
                <a:solidFill>
                  <a:schemeClr val="dk1"/>
                </a:solidFill>
              </a:rPr>
              <a:t>attendees</a:t>
            </a:r>
            <a:endParaRPr lang="fr-CA" sz="1300" dirty="0">
              <a:solidFill>
                <a:schemeClr val="dk1"/>
              </a:solidFill>
            </a:endParaRPr>
          </a:p>
          <a:p>
            <a:pPr marL="742950" lvl="0" indent="-285750" algn="l" rtl="0">
              <a:spcBef>
                <a:spcPts val="5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CA" sz="1300" dirty="0" err="1">
                <a:solidFill>
                  <a:schemeClr val="dk1"/>
                </a:solidFill>
              </a:rPr>
              <a:t>Give</a:t>
            </a:r>
            <a:r>
              <a:rPr lang="fr-CA" sz="1300" dirty="0">
                <a:solidFill>
                  <a:schemeClr val="dk1"/>
                </a:solidFill>
              </a:rPr>
              <a:t> </a:t>
            </a:r>
            <a:r>
              <a:rPr lang="fr-CA" sz="1300" dirty="0" err="1">
                <a:solidFill>
                  <a:schemeClr val="dk1"/>
                </a:solidFill>
              </a:rPr>
              <a:t>them</a:t>
            </a:r>
            <a:r>
              <a:rPr lang="fr-CA" sz="1300" dirty="0">
                <a:solidFill>
                  <a:schemeClr val="dk1"/>
                </a:solidFill>
              </a:rPr>
              <a:t> an </a:t>
            </a:r>
            <a:r>
              <a:rPr lang="fr-CA" sz="1300" dirty="0" err="1">
                <a:solidFill>
                  <a:schemeClr val="dk1"/>
                </a:solidFill>
              </a:rPr>
              <a:t>opportunity</a:t>
            </a:r>
            <a:r>
              <a:rPr lang="fr-CA" sz="1300" dirty="0">
                <a:solidFill>
                  <a:schemeClr val="dk1"/>
                </a:solidFill>
              </a:rPr>
              <a:t> to come back to </a:t>
            </a:r>
            <a:r>
              <a:rPr lang="fr-CA" sz="1300" dirty="0" err="1">
                <a:solidFill>
                  <a:schemeClr val="dk1"/>
                </a:solidFill>
              </a:rPr>
              <a:t>your</a:t>
            </a:r>
            <a:r>
              <a:rPr lang="fr-CA" sz="1300" dirty="0">
                <a:solidFill>
                  <a:schemeClr val="dk1"/>
                </a:solidFill>
              </a:rPr>
              <a:t> </a:t>
            </a:r>
            <a:r>
              <a:rPr lang="fr-CA" sz="1300" dirty="0" err="1">
                <a:solidFill>
                  <a:schemeClr val="dk1"/>
                </a:solidFill>
              </a:rPr>
              <a:t>institute</a:t>
            </a:r>
            <a:r>
              <a:rPr lang="fr-CA" sz="1300" dirty="0">
                <a:solidFill>
                  <a:schemeClr val="dk1"/>
                </a:solidFill>
              </a:rPr>
              <a:t> to </a:t>
            </a:r>
            <a:r>
              <a:rPr lang="fr-CA" sz="1300" dirty="0" err="1">
                <a:solidFill>
                  <a:schemeClr val="dk1"/>
                </a:solidFill>
              </a:rPr>
              <a:t>get</a:t>
            </a:r>
            <a:r>
              <a:rPr lang="fr-CA" sz="1300" dirty="0">
                <a:solidFill>
                  <a:schemeClr val="dk1"/>
                </a:solidFill>
              </a:rPr>
              <a:t> </a:t>
            </a:r>
            <a:r>
              <a:rPr lang="fr-CA" sz="1300" dirty="0" err="1">
                <a:solidFill>
                  <a:schemeClr val="dk1"/>
                </a:solidFill>
              </a:rPr>
              <a:t>their</a:t>
            </a:r>
            <a:r>
              <a:rPr lang="fr-CA" sz="1300" dirty="0">
                <a:solidFill>
                  <a:schemeClr val="dk1"/>
                </a:solidFill>
              </a:rPr>
              <a:t> gift</a:t>
            </a:r>
          </a:p>
          <a:p>
            <a:pPr marL="742950" lvl="0" indent="-285750" algn="l" rtl="0">
              <a:spcBef>
                <a:spcPts val="5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CA" sz="1300" dirty="0" err="1">
                <a:solidFill>
                  <a:schemeClr val="dk1"/>
                </a:solidFill>
              </a:rPr>
              <a:t>Make</a:t>
            </a:r>
            <a:r>
              <a:rPr lang="fr-CA" sz="1300" dirty="0">
                <a:solidFill>
                  <a:schemeClr val="dk1"/>
                </a:solidFill>
              </a:rPr>
              <a:t> </a:t>
            </a:r>
            <a:r>
              <a:rPr lang="fr-CA" sz="1300" dirty="0" err="1">
                <a:solidFill>
                  <a:schemeClr val="dk1"/>
                </a:solidFill>
              </a:rPr>
              <a:t>those</a:t>
            </a:r>
            <a:r>
              <a:rPr lang="fr-CA" sz="1300" dirty="0">
                <a:solidFill>
                  <a:schemeClr val="dk1"/>
                </a:solidFill>
              </a:rPr>
              <a:t> </a:t>
            </a:r>
            <a:r>
              <a:rPr lang="fr-CA" sz="1300" dirty="0" err="1">
                <a:solidFill>
                  <a:schemeClr val="dk1"/>
                </a:solidFill>
              </a:rPr>
              <a:t>who</a:t>
            </a:r>
            <a:r>
              <a:rPr lang="fr-CA" sz="1300" dirty="0">
                <a:solidFill>
                  <a:schemeClr val="dk1"/>
                </a:solidFill>
              </a:rPr>
              <a:t> </a:t>
            </a:r>
            <a:r>
              <a:rPr lang="fr-CA" sz="1300" dirty="0" err="1">
                <a:solidFill>
                  <a:schemeClr val="dk1"/>
                </a:solidFill>
              </a:rPr>
              <a:t>couldn't</a:t>
            </a:r>
            <a:r>
              <a:rPr lang="fr-CA" sz="1300" dirty="0">
                <a:solidFill>
                  <a:schemeClr val="dk1"/>
                </a:solidFill>
              </a:rPr>
              <a:t> </a:t>
            </a:r>
            <a:r>
              <a:rPr lang="fr-CA" sz="1300" dirty="0" err="1">
                <a:solidFill>
                  <a:schemeClr val="dk1"/>
                </a:solidFill>
              </a:rPr>
              <a:t>make</a:t>
            </a:r>
            <a:r>
              <a:rPr lang="fr-CA" sz="1300" dirty="0">
                <a:solidFill>
                  <a:schemeClr val="dk1"/>
                </a:solidFill>
              </a:rPr>
              <a:t> </a:t>
            </a:r>
            <a:r>
              <a:rPr lang="fr-CA" sz="1300" dirty="0" err="1">
                <a:solidFill>
                  <a:schemeClr val="dk1"/>
                </a:solidFill>
              </a:rPr>
              <a:t>it</a:t>
            </a:r>
            <a:r>
              <a:rPr lang="fr-CA" sz="1300" dirty="0">
                <a:solidFill>
                  <a:schemeClr val="dk1"/>
                </a:solidFill>
              </a:rPr>
              <a:t> </a:t>
            </a:r>
            <a:r>
              <a:rPr lang="fr-CA" sz="1300" dirty="0" err="1">
                <a:solidFill>
                  <a:schemeClr val="dk1"/>
                </a:solidFill>
              </a:rPr>
              <a:t>eager</a:t>
            </a:r>
            <a:r>
              <a:rPr lang="fr-CA" sz="1300" dirty="0">
                <a:solidFill>
                  <a:schemeClr val="dk1"/>
                </a:solidFill>
              </a:rPr>
              <a:t> to book the </a:t>
            </a:r>
            <a:r>
              <a:rPr lang="fr-CA" sz="1300" dirty="0" err="1">
                <a:solidFill>
                  <a:schemeClr val="dk1"/>
                </a:solidFill>
              </a:rPr>
              <a:t>next</a:t>
            </a:r>
            <a:r>
              <a:rPr lang="fr-CA" sz="1300" dirty="0">
                <a:solidFill>
                  <a:schemeClr val="dk1"/>
                </a:solidFill>
              </a:rPr>
              <a:t> date</a:t>
            </a:r>
          </a:p>
          <a:p>
            <a:pPr marL="742950" lvl="0" indent="-285750" algn="l" rtl="0">
              <a:spcBef>
                <a:spcPts val="5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CA" sz="1300" dirty="0">
                <a:solidFill>
                  <a:schemeClr val="dk1"/>
                </a:solidFill>
              </a:rPr>
              <a:t>Share the date of the </a:t>
            </a:r>
            <a:r>
              <a:rPr lang="fr-CA" sz="1300" dirty="0" err="1">
                <a:solidFill>
                  <a:schemeClr val="dk1"/>
                </a:solidFill>
              </a:rPr>
              <a:t>next</a:t>
            </a:r>
            <a:r>
              <a:rPr lang="fr-CA" sz="1300" dirty="0">
                <a:solidFill>
                  <a:schemeClr val="dk1"/>
                </a:solidFill>
              </a:rPr>
              <a:t> VIP for registration </a:t>
            </a:r>
            <a:r>
              <a:rPr lang="fr-CA" sz="1300" dirty="0" err="1">
                <a:solidFill>
                  <a:schemeClr val="dk1"/>
                </a:solidFill>
              </a:rPr>
              <a:t>then</a:t>
            </a:r>
            <a:r>
              <a:rPr lang="fr-CA" sz="1300" dirty="0">
                <a:solidFill>
                  <a:schemeClr val="dk1"/>
                </a:solidFill>
              </a:rPr>
              <a:t>!!!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g7ef1368a76_0_240"/>
          <p:cNvPicPr preferRelativeResize="0"/>
          <p:nvPr/>
        </p:nvPicPr>
        <p:blipFill rotWithShape="1">
          <a:blip r:embed="rId3">
            <a:alphaModFix/>
          </a:blip>
          <a:srcRect l="10359" t="17055" r="9703" b="19516"/>
          <a:stretch/>
        </p:blipFill>
        <p:spPr>
          <a:xfrm>
            <a:off x="341187" y="855200"/>
            <a:ext cx="8461625" cy="343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44"/>
          <p:cNvPicPr preferRelativeResize="0"/>
          <p:nvPr/>
        </p:nvPicPr>
        <p:blipFill rotWithShape="1">
          <a:blip r:embed="rId3">
            <a:alphaModFix/>
          </a:blip>
          <a:srcRect t="35754" b="40541"/>
          <a:stretch/>
        </p:blipFill>
        <p:spPr>
          <a:xfrm>
            <a:off x="1428650" y="1818640"/>
            <a:ext cx="6153701" cy="1579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71448ea08f_1_1"/>
          <p:cNvSpPr txBox="1"/>
          <p:nvPr/>
        </p:nvSpPr>
        <p:spPr>
          <a:xfrm>
            <a:off x="3419134" y="3359825"/>
            <a:ext cx="2394000" cy="20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CA" sz="1800" b="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BUILD RELATIONSHIPS &amp; LOYALTY</a:t>
            </a:r>
            <a:endParaRPr sz="18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7" name="Google Shape;197;g71448ea08f_1_1"/>
          <p:cNvSpPr txBox="1"/>
          <p:nvPr/>
        </p:nvSpPr>
        <p:spPr>
          <a:xfrm>
            <a:off x="6239775" y="3432650"/>
            <a:ext cx="2669100" cy="20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1600"/>
              </a:spcBef>
              <a:buSzPts val="1800"/>
            </a:pPr>
            <a:r>
              <a:rPr lang="fr-CA" sz="1800" b="0" i="0" u="none" strike="noStrike" cap="none" dirty="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ATTRACT NEW CLIENTS</a:t>
            </a:r>
          </a:p>
        </p:txBody>
      </p:sp>
      <p:pic>
        <p:nvPicPr>
          <p:cNvPr id="198" name="Google Shape;198;g71448ea08f_1_1"/>
          <p:cNvPicPr preferRelativeResize="0"/>
          <p:nvPr/>
        </p:nvPicPr>
        <p:blipFill rotWithShape="1">
          <a:blip r:embed="rId3">
            <a:alphaModFix/>
          </a:blip>
          <a:srcRect l="13653" t="20440" r="13208" b="19509"/>
          <a:stretch/>
        </p:blipFill>
        <p:spPr>
          <a:xfrm>
            <a:off x="3600350" y="1577700"/>
            <a:ext cx="1786000" cy="146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71448ea08f_1_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44125" y="1089900"/>
            <a:ext cx="2442050" cy="244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71448ea08f_1_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4325" y="1156200"/>
            <a:ext cx="2292050" cy="229205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g71448ea08f_1_1"/>
          <p:cNvSpPr txBox="1"/>
          <p:nvPr/>
        </p:nvSpPr>
        <p:spPr>
          <a:xfrm>
            <a:off x="200525" y="3432650"/>
            <a:ext cx="2394000" cy="20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CA" sz="1800" b="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OPPORTUNITY TO </a:t>
            </a:r>
            <a:r>
              <a:rPr lang="fr-CA" sz="1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CREATE A BUZZ</a:t>
            </a:r>
            <a:endParaRPr sz="18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02" name="Google Shape;202;g71448ea08f_1_1"/>
          <p:cNvCxnSpPr/>
          <p:nvPr/>
        </p:nvCxnSpPr>
        <p:spPr>
          <a:xfrm rot="10800000" flipH="1">
            <a:off x="328300" y="3359825"/>
            <a:ext cx="2210700" cy="10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3" name="Google Shape;203;g71448ea08f_1_1"/>
          <p:cNvCxnSpPr/>
          <p:nvPr/>
        </p:nvCxnSpPr>
        <p:spPr>
          <a:xfrm rot="10800000" flipH="1">
            <a:off x="3388000" y="3359825"/>
            <a:ext cx="2210700" cy="10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4" name="Google Shape;204;g71448ea08f_1_1"/>
          <p:cNvCxnSpPr/>
          <p:nvPr/>
        </p:nvCxnSpPr>
        <p:spPr>
          <a:xfrm rot="10800000" flipH="1">
            <a:off x="6499275" y="3359825"/>
            <a:ext cx="2210700" cy="10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71448ea08f_1_16"/>
          <p:cNvSpPr txBox="1"/>
          <p:nvPr/>
        </p:nvSpPr>
        <p:spPr>
          <a:xfrm>
            <a:off x="2935675" y="3432650"/>
            <a:ext cx="2993100" cy="20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CA" sz="1800" b="0" i="0" u="none" strike="noStrike" cap="none" dirty="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PROMOTE YOUR PRODUCTS/SERVICES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210" name="Google Shape;210;g71448ea08f_1_16"/>
          <p:cNvSpPr txBox="1"/>
          <p:nvPr/>
        </p:nvSpPr>
        <p:spPr>
          <a:xfrm>
            <a:off x="6239775" y="3432650"/>
            <a:ext cx="2669100" cy="20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CA" sz="1800" b="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DRIVE TO ACTION</a:t>
            </a:r>
            <a:endParaRPr sz="18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1" name="Google Shape;211;g71448ea08f_1_16"/>
          <p:cNvSpPr txBox="1"/>
          <p:nvPr/>
        </p:nvSpPr>
        <p:spPr>
          <a:xfrm>
            <a:off x="200525" y="3432650"/>
            <a:ext cx="2394000" cy="20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CA" sz="1600" b="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CREATE mini REPRESENTATIVES</a:t>
            </a:r>
            <a:endParaRPr sz="16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12" name="Google Shape;212;g71448ea08f_1_16"/>
          <p:cNvCxnSpPr/>
          <p:nvPr/>
        </p:nvCxnSpPr>
        <p:spPr>
          <a:xfrm rot="10800000" flipH="1">
            <a:off x="328300" y="3359825"/>
            <a:ext cx="2210700" cy="10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3" name="Google Shape;213;g71448ea08f_1_16"/>
          <p:cNvCxnSpPr/>
          <p:nvPr/>
        </p:nvCxnSpPr>
        <p:spPr>
          <a:xfrm rot="10800000" flipH="1">
            <a:off x="3388000" y="3359825"/>
            <a:ext cx="2210700" cy="10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4" name="Google Shape;214;g71448ea08f_1_16"/>
          <p:cNvCxnSpPr/>
          <p:nvPr/>
        </p:nvCxnSpPr>
        <p:spPr>
          <a:xfrm rot="10800000" flipH="1">
            <a:off x="6499275" y="3359825"/>
            <a:ext cx="2210700" cy="10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15" name="Google Shape;215;g71448ea08f_1_16"/>
          <p:cNvPicPr preferRelativeResize="0"/>
          <p:nvPr/>
        </p:nvPicPr>
        <p:blipFill rotWithShape="1">
          <a:blip r:embed="rId3">
            <a:alphaModFix/>
          </a:blip>
          <a:srcRect l="20637" t="17415" r="20578" b="18836"/>
          <a:stretch/>
        </p:blipFill>
        <p:spPr>
          <a:xfrm>
            <a:off x="590988" y="1149075"/>
            <a:ext cx="1685325" cy="182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g71448ea08f_1_16"/>
          <p:cNvPicPr preferRelativeResize="0"/>
          <p:nvPr/>
        </p:nvPicPr>
        <p:blipFill rotWithShape="1">
          <a:blip r:embed="rId4">
            <a:alphaModFix/>
          </a:blip>
          <a:srcRect l="17642" t="13294" r="21724" b="18668"/>
          <a:stretch/>
        </p:blipFill>
        <p:spPr>
          <a:xfrm>
            <a:off x="3563075" y="1087575"/>
            <a:ext cx="1738300" cy="195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71448ea08f_1_16"/>
          <p:cNvPicPr preferRelativeResize="0"/>
          <p:nvPr/>
        </p:nvPicPr>
        <p:blipFill rotWithShape="1">
          <a:blip r:embed="rId5">
            <a:alphaModFix/>
          </a:blip>
          <a:srcRect l="12460" t="16824" r="16501" b="15143"/>
          <a:stretch/>
        </p:blipFill>
        <p:spPr>
          <a:xfrm>
            <a:off x="6664326" y="1172350"/>
            <a:ext cx="1859700" cy="178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7ef1368a76_0_235"/>
          <p:cNvSpPr txBox="1">
            <a:spLocks noGrp="1"/>
          </p:cNvSpPr>
          <p:nvPr>
            <p:ph type="body" idx="1"/>
          </p:nvPr>
        </p:nvSpPr>
        <p:spPr>
          <a:xfrm>
            <a:off x="1005900" y="2571750"/>
            <a:ext cx="7132200" cy="21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endParaRPr lang="fr-CA" sz="1800" dirty="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fr-CA" sz="1800" dirty="0">
                <a:latin typeface="Montserrat ExtraLight"/>
                <a:ea typeface="Montserrat ExtraLight"/>
                <a:cs typeface="Montserrat ExtraLight"/>
                <a:sym typeface="Montserrat ExtraLight"/>
              </a:rPr>
              <a:t>10 BIRDS WITH 1 STONE</a:t>
            </a:r>
            <a:endParaRPr sz="1800" dirty="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endParaRPr sz="1800" dirty="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223" name="Google Shape;223;g7ef1368a76_0_235"/>
          <p:cNvSpPr txBox="1"/>
          <p:nvPr/>
        </p:nvSpPr>
        <p:spPr>
          <a:xfrm>
            <a:off x="730800" y="1122250"/>
            <a:ext cx="7682400" cy="10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MAXIMISE &amp; OPTIMISE YOUR TIME</a:t>
            </a:r>
            <a:endParaRPr sz="18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24" name="Google Shape;224;g7ef1368a76_0_235"/>
          <p:cNvCxnSpPr/>
          <p:nvPr/>
        </p:nvCxnSpPr>
        <p:spPr>
          <a:xfrm flipH="1">
            <a:off x="4587150" y="1721500"/>
            <a:ext cx="10500" cy="1333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7ef1368a76_0_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Google Shape;230;g7ef1368a76_0_21"/>
          <p:cNvPicPr preferRelativeResize="0"/>
          <p:nvPr/>
        </p:nvPicPr>
        <p:blipFill rotWithShape="1">
          <a:blip r:embed="rId3">
            <a:alphaModFix amt="50000"/>
          </a:blip>
          <a:srcRect t="24998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g7ef1368a76_0_21"/>
          <p:cNvSpPr txBox="1">
            <a:spLocks noGrp="1"/>
          </p:cNvSpPr>
          <p:nvPr>
            <p:ph type="title"/>
          </p:nvPr>
        </p:nvSpPr>
        <p:spPr>
          <a:xfrm>
            <a:off x="1535082" y="302460"/>
            <a:ext cx="6858000" cy="2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endParaRPr sz="48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endParaRPr sz="48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-"/>
            </a:pPr>
            <a:br>
              <a:rPr lang="fr-CA" sz="4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fr-CA" sz="4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fr-CA" sz="4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fr-CA" sz="4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fr-CA" sz="4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fr-CA" sz="4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fr-CA" sz="4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SET YOUR GOAL</a:t>
            </a:r>
            <a:endParaRPr sz="48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2" name="Google Shape;232;g7ef1368a76_0_21"/>
          <p:cNvSpPr txBox="1"/>
          <p:nvPr/>
        </p:nvSpPr>
        <p:spPr>
          <a:xfrm>
            <a:off x="1100100" y="2965513"/>
            <a:ext cx="6943800" cy="15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g7ef1368a76_0_8"/>
          <p:cNvPicPr preferRelativeResize="0"/>
          <p:nvPr/>
        </p:nvPicPr>
        <p:blipFill rotWithShape="1">
          <a:blip r:embed="rId3">
            <a:alphaModFix/>
          </a:blip>
          <a:srcRect t="5397" b="9198"/>
          <a:stretch/>
        </p:blipFill>
        <p:spPr>
          <a:xfrm>
            <a:off x="0" y="1"/>
            <a:ext cx="9144000" cy="514350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52" name="Google Shape;252;g7ef1368a76_0_8"/>
          <p:cNvSpPr/>
          <p:nvPr/>
        </p:nvSpPr>
        <p:spPr>
          <a:xfrm>
            <a:off x="0" y="2251050"/>
            <a:ext cx="6609300" cy="6414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253" name="Google Shape;253;g7ef1368a76_0_8"/>
          <p:cNvSpPr txBox="1">
            <a:spLocks noGrp="1"/>
          </p:cNvSpPr>
          <p:nvPr>
            <p:ph type="title"/>
          </p:nvPr>
        </p:nvSpPr>
        <p:spPr>
          <a:xfrm>
            <a:off x="1143000" y="1999648"/>
            <a:ext cx="6858000" cy="839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/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fr-CA" sz="3000" dirty="0">
                <a:solidFill>
                  <a:srgbClr val="FFFFFF"/>
                </a:solidFill>
                <a:latin typeface="Avenir Next LT Pro Light"/>
                <a:ea typeface="Montserrat"/>
                <a:cs typeface="Montserrat"/>
                <a:sym typeface="Montserrat"/>
              </a:rPr>
              <a:t>TYPES OF EVENTS?</a:t>
            </a:r>
            <a:endParaRPr lang="fr-FR" sz="3000" dirty="0">
              <a:solidFill>
                <a:srgbClr val="FFFFFF"/>
              </a:solidFill>
              <a:latin typeface="Avenir Next LT Pro Ligh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7ef1368a76_0_100"/>
          <p:cNvSpPr/>
          <p:nvPr/>
        </p:nvSpPr>
        <p:spPr>
          <a:xfrm>
            <a:off x="-3600" y="0"/>
            <a:ext cx="3534000" cy="51435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259" name="Google Shape;259;g7ef1368a76_0_100"/>
          <p:cNvSpPr txBox="1"/>
          <p:nvPr/>
        </p:nvSpPr>
        <p:spPr>
          <a:xfrm>
            <a:off x="0" y="1850450"/>
            <a:ext cx="3206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buClr>
                <a:srgbClr val="000000"/>
              </a:buClr>
              <a:buSzPts val="3000"/>
            </a:pPr>
            <a:r>
              <a:rPr lang="fr-CA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COCKTAIL STYLE</a:t>
            </a:r>
            <a:endParaRPr lang="fr-FR" sz="3000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</p:txBody>
      </p:sp>
      <p:pic>
        <p:nvPicPr>
          <p:cNvPr id="260" name="Google Shape;260;g7ef1368a76_0_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3824" y="390124"/>
            <a:ext cx="3799278" cy="2532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7ef1368a76_0_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936826"/>
            <a:ext cx="4276926" cy="2799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ème2">
  <a:themeElements>
    <a:clrScheme name="Burea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̀me2">
  <a:themeElements>
    <a:clrScheme name="Burea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Violet">
      <a:dk1>
        <a:srgbClr val="000000"/>
      </a:dk1>
      <a:lt1>
        <a:srgbClr val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696dde3-4159-4e30-84b1-51390de08552" xsi:nil="true"/>
    <lcf76f155ced4ddcb4097134ff3c332f xmlns="f9c42a6b-4929-47d0-9205-778e150b9b8c">
      <Terms xmlns="http://schemas.microsoft.com/office/infopath/2007/PartnerControls"/>
    </lcf76f155ced4ddcb4097134ff3c332f>
    <MediaLengthInSeconds xmlns="f9c42a6b-4929-47d0-9205-778e150b9b8c" xsi:nil="true"/>
    <SharedWithUsers xmlns="3696dde3-4159-4e30-84b1-51390de08552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ABE9CC85D9B54A9E39714D4979C3A2" ma:contentTypeVersion="18" ma:contentTypeDescription="Crée un document." ma:contentTypeScope="" ma:versionID="956efb88656b86834866262a59df7d56">
  <xsd:schema xmlns:xsd="http://www.w3.org/2001/XMLSchema" xmlns:xs="http://www.w3.org/2001/XMLSchema" xmlns:p="http://schemas.microsoft.com/office/2006/metadata/properties" xmlns:ns2="f9c42a6b-4929-47d0-9205-778e150b9b8c" xmlns:ns3="3696dde3-4159-4e30-84b1-51390de08552" targetNamespace="http://schemas.microsoft.com/office/2006/metadata/properties" ma:root="true" ma:fieldsID="fc5668f3a495ab0ed89bd64e10426666" ns2:_="" ns3:_="">
    <xsd:import namespace="f9c42a6b-4929-47d0-9205-778e150b9b8c"/>
    <xsd:import namespace="3696dde3-4159-4e30-84b1-51390de085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c42a6b-4929-47d0-9205-778e150b9b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alises d’images" ma:readOnly="false" ma:fieldId="{5cf76f15-5ced-4ddc-b409-7134ff3c332f}" ma:taxonomyMulti="true" ma:sspId="60b1cec6-9937-4f8c-b1a0-21ba6f1979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96dde3-4159-4e30-84b1-51390de0855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f50bb7ee-1e78-4b45-9ba4-ef0c1baa02d1}" ma:internalName="TaxCatchAll" ma:showField="CatchAllData" ma:web="3696dde3-4159-4e30-84b1-51390de085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078E2D-0A4A-46D1-B662-C3F68AE18F9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103C730-5FCC-4393-8CE5-FF35EA09841D}">
  <ds:schemaRefs>
    <ds:schemaRef ds:uri="3696dde3-4159-4e30-84b1-51390de08552"/>
    <ds:schemaRef ds:uri="f9c42a6b-4929-47d0-9205-778e150b9b8c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73835DE-D2B3-4F1A-93A6-188E68BAA33F}">
  <ds:schemaRefs>
    <ds:schemaRef ds:uri="3696dde3-4159-4e30-84b1-51390de08552"/>
    <ds:schemaRef ds:uri="f9c42a6b-4929-47d0-9205-778e150b9b8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1450</Words>
  <Application>Microsoft Macintosh PowerPoint</Application>
  <PresentationFormat>Affichage à l'écran (16:9)</PresentationFormat>
  <Paragraphs>212</Paragraphs>
  <Slides>32</Slides>
  <Notes>32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32</vt:i4>
      </vt:variant>
    </vt:vector>
  </HeadingPairs>
  <TitlesOfParts>
    <vt:vector size="42" baseType="lpstr">
      <vt:lpstr>Montserrat ExtraLight</vt:lpstr>
      <vt:lpstr>Avenir Next LT Pro Light</vt:lpstr>
      <vt:lpstr>Calibri</vt:lpstr>
      <vt:lpstr>Georgia</vt:lpstr>
      <vt:lpstr>-webkit-standard</vt:lpstr>
      <vt:lpstr>Arial</vt:lpstr>
      <vt:lpstr>Montserrat</vt:lpstr>
      <vt:lpstr>Thème2</vt:lpstr>
      <vt:lpstr>Thème2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      SET YOUR GOAL</vt:lpstr>
      <vt:lpstr>TYPES OF EVENTS?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WHEN ?  </vt:lpstr>
      <vt:lpstr>WHO?</vt:lpstr>
      <vt:lpstr>Présentation PowerPoint</vt:lpstr>
      <vt:lpstr>Online VIP INVITATION TEXT from Davincia</vt:lpstr>
      <vt:lpstr>Présentation PowerPoint</vt:lpstr>
      <vt:lpstr>Présentation PowerPoint</vt:lpstr>
      <vt:lpstr>Présentation PowerPoint</vt:lpstr>
      <vt:lpstr>SPONSORSHIPS</vt:lpstr>
      <vt:lpstr>OVER THE COURSE OF  THE EVENING</vt:lpstr>
      <vt:lpstr>Présentation PowerPoint</vt:lpstr>
      <vt:lpstr>Présentation PowerPoint</vt:lpstr>
      <vt:lpstr>Présentation PowerPoint</vt:lpstr>
      <vt:lpstr>Présentation PowerPoint</vt:lpstr>
      <vt:lpstr>THE FOLLOWING DAY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Nathalie Forget</dc:creator>
  <cp:lastModifiedBy>Microsoft Office User</cp:lastModifiedBy>
  <cp:revision>13</cp:revision>
  <dcterms:modified xsi:type="dcterms:W3CDTF">2023-05-23T20:03:52Z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0x01010088ABE9CC85D9B54A9E39714D4979C3A2</vt:lpwstr>
  </property>
  <property fmtid="{D5CDD505-2E9C-101B-9397-08002B2CF9AE}" pid="3" name="xd_ProgID">
    <vt:lpwstr/>
  </property>
  <property fmtid="{D5CDD505-2E9C-101B-9397-08002B2CF9AE}" pid="4" name="MediaServiceImageTags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bool>false</vt:bool>
  </property>
</Properties>
</file>